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9" r:id="rId11"/>
    <p:sldId id="271" r:id="rId12"/>
    <p:sldId id="270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E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Φωτεινό στυλ 1 - Έμφαση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Χωρίς στυλ, χωρίς πλέγμα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25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l-GR"/>
              <a:t>Κάντε κλικ στο εικονίδιο για να προσθέσετε εικόνα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Τίτλος και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Εισαγωγικά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Κάρτα ονόματος με φρά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ή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l-GR"/>
              <a:t>Στυλ κειμένου υποδείγματος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8/28/2024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algorithms-with-predictions.github.io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sv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5" Type="http://schemas.openxmlformats.org/officeDocument/2006/relationships/image" Target="../media/image2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26.png"/><Relationship Id="rId2" Type="http://schemas.openxmlformats.org/officeDocument/2006/relationships/image" Target="../media/image16.png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5" Type="http://schemas.openxmlformats.org/officeDocument/2006/relationships/image" Target="../media/image29.sv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svg"/><Relationship Id="rId1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image" Target="../media/image31.png"/><Relationship Id="rId16" Type="http://schemas.openxmlformats.org/officeDocument/2006/relationships/image" Target="../media/image29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sv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png"/><Relationship Id="rId14" Type="http://schemas.openxmlformats.org/officeDocument/2006/relationships/image" Target="../media/image27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svg"/><Relationship Id="rId3" Type="http://schemas.openxmlformats.org/officeDocument/2006/relationships/image" Target="../media/image280.png"/><Relationship Id="rId7" Type="http://schemas.openxmlformats.org/officeDocument/2006/relationships/image" Target="../media/image19.svg"/><Relationship Id="rId12" Type="http://schemas.openxmlformats.org/officeDocument/2006/relationships/image" Target="../media/image24.png"/><Relationship Id="rId17" Type="http://schemas.openxmlformats.org/officeDocument/2006/relationships/image" Target="../media/image29.svg"/><Relationship Id="rId2" Type="http://schemas.openxmlformats.org/officeDocument/2006/relationships/image" Target="../media/image32.png"/><Relationship Id="rId16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11" Type="http://schemas.openxmlformats.org/officeDocument/2006/relationships/image" Target="../media/image23.svg"/><Relationship Id="rId5" Type="http://schemas.openxmlformats.org/officeDocument/2006/relationships/image" Target="../media/image17.svg"/><Relationship Id="rId15" Type="http://schemas.openxmlformats.org/officeDocument/2006/relationships/image" Target="../media/image27.sv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svg"/><Relationship Id="rId1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F13B106-64F9-7EA6-7F1A-55ACDE1A9A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0326" y="884977"/>
            <a:ext cx="9789018" cy="1885384"/>
          </a:xfrm>
        </p:spPr>
        <p:txBody>
          <a:bodyPr>
            <a:normAutofit fontScale="90000"/>
          </a:bodyPr>
          <a:lstStyle/>
          <a:p>
            <a:r>
              <a:rPr lang="en-US" dirty="0"/>
              <a:t>Mechanism design augmented with output advice</a:t>
            </a:r>
            <a:endParaRPr lang="el-GR" dirty="0"/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D046680E-4112-8641-224C-36CDED538F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5180" y="3150606"/>
            <a:ext cx="11178688" cy="1621373"/>
          </a:xfrm>
        </p:spPr>
        <p:txBody>
          <a:bodyPr>
            <a:noAutofit/>
          </a:bodyPr>
          <a:lstStyle/>
          <a:p>
            <a:r>
              <a:rPr lang="en-US" sz="2000" b="1" dirty="0"/>
              <a:t>George Christodoulou</a:t>
            </a:r>
            <a:r>
              <a:rPr lang="en-US" sz="2000" dirty="0"/>
              <a:t>, Aristotle University of Thessaloniki, Archimedes/RC Athena</a:t>
            </a:r>
          </a:p>
          <a:p>
            <a:r>
              <a:rPr lang="en-US" sz="2000" b="1" dirty="0" err="1"/>
              <a:t>Alkmini</a:t>
            </a:r>
            <a:r>
              <a:rPr lang="en-US" sz="2000" b="1" dirty="0"/>
              <a:t> </a:t>
            </a:r>
            <a:r>
              <a:rPr lang="en-US" sz="2000" b="1" dirty="0" err="1"/>
              <a:t>Sgouritsa</a:t>
            </a:r>
            <a:r>
              <a:rPr lang="en-US" sz="2000" dirty="0"/>
              <a:t>, Athens University of Economics and Business, Archimedes/RC Athena</a:t>
            </a:r>
          </a:p>
          <a:p>
            <a:r>
              <a:rPr lang="en-US" sz="2000" b="1" dirty="0"/>
              <a:t>Ioannis Vlachos</a:t>
            </a:r>
            <a:r>
              <a:rPr lang="en-US" sz="2000" dirty="0"/>
              <a:t>, Athens University of Economics and Business, Archimedes/RC Athena</a:t>
            </a:r>
            <a:endParaRPr lang="el-GR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F2DED23-C669-2C67-5606-A32E63EC0E07}"/>
              </a:ext>
            </a:extLst>
          </p:cNvPr>
          <p:cNvSpPr txBox="1"/>
          <p:nvPr/>
        </p:nvSpPr>
        <p:spPr>
          <a:xfrm>
            <a:off x="1901227" y="5622014"/>
            <a:ext cx="1412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ACAC ‘24</a:t>
            </a:r>
            <a:endParaRPr lang="el-GR" dirty="0"/>
          </a:p>
        </p:txBody>
      </p:sp>
      <p:pic>
        <p:nvPicPr>
          <p:cNvPr id="1026" name="Picture 2" descr="Archimedes-Artificial Intelligence, Data Science, Algorithms">
            <a:extLst>
              <a:ext uri="{FF2B5EF4-FFF2-40B4-BE49-F238E27FC236}">
                <a16:creationId xmlns:a16="http://schemas.microsoft.com/office/drawing/2014/main" id="{754CEBEB-DF1F-2954-CC34-22B2D0C330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9049" y="5511727"/>
            <a:ext cx="2178113" cy="5899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7005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9EC7ECE-489D-6D57-D7F7-DDE6C97D3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Augmented Framework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11544C8-2DED-A9EA-EDED-6237244F52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3409" y="1747319"/>
            <a:ext cx="10076507" cy="4255129"/>
          </a:xfrm>
        </p:spPr>
        <p:txBody>
          <a:bodyPr>
            <a:normAutofit/>
          </a:bodyPr>
          <a:lstStyle/>
          <a:p>
            <a:r>
              <a:rPr lang="en-US" sz="2000" dirty="0"/>
              <a:t>“</a:t>
            </a:r>
            <a:r>
              <a:rPr lang="en-US" sz="2000" i="1" dirty="0"/>
              <a:t>Algorithms with predictions</a:t>
            </a:r>
            <a:r>
              <a:rPr lang="en-US" sz="2000" dirty="0"/>
              <a:t>” , survey by M </a:t>
            </a:r>
            <a:r>
              <a:rPr lang="en-US" sz="2000" dirty="0" err="1"/>
              <a:t>Mitzenmacher</a:t>
            </a:r>
            <a:r>
              <a:rPr lang="en-US" sz="2000" dirty="0"/>
              <a:t>, S </a:t>
            </a:r>
            <a:r>
              <a:rPr lang="en-US" sz="2000" dirty="0" err="1"/>
              <a:t>Vassilvitskii</a:t>
            </a:r>
            <a:r>
              <a:rPr lang="en-US" sz="2000" dirty="0"/>
              <a:t> 2022</a:t>
            </a:r>
          </a:p>
          <a:p>
            <a:r>
              <a:rPr lang="en-US" sz="2000" dirty="0">
                <a:hlinkClick r:id="rId2"/>
              </a:rPr>
              <a:t>ALPS (algorithms-with-predictions.github.io)</a:t>
            </a:r>
            <a:endParaRPr lang="en-US" sz="2000" dirty="0"/>
          </a:p>
        </p:txBody>
      </p:sp>
      <p:sp>
        <p:nvSpPr>
          <p:cNvPr id="5" name="Οβάλ 4">
            <a:extLst>
              <a:ext uri="{FF2B5EF4-FFF2-40B4-BE49-F238E27FC236}">
                <a16:creationId xmlns:a16="http://schemas.microsoft.com/office/drawing/2014/main" id="{C2DE49FC-5334-0388-1961-AC89F25A55C1}"/>
              </a:ext>
            </a:extLst>
          </p:cNvPr>
          <p:cNvSpPr/>
          <p:nvPr/>
        </p:nvSpPr>
        <p:spPr>
          <a:xfrm>
            <a:off x="2920495" y="3234759"/>
            <a:ext cx="2073244" cy="78765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Worst case analysis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6" name="Οβάλ 5">
            <a:extLst>
              <a:ext uri="{FF2B5EF4-FFF2-40B4-BE49-F238E27FC236}">
                <a16:creationId xmlns:a16="http://schemas.microsoft.com/office/drawing/2014/main" id="{DB6FA6DE-C4DD-704E-8616-0521C1474E4D}"/>
              </a:ext>
            </a:extLst>
          </p:cNvPr>
          <p:cNvSpPr/>
          <p:nvPr/>
        </p:nvSpPr>
        <p:spPr>
          <a:xfrm>
            <a:off x="5512050" y="3234759"/>
            <a:ext cx="2073244" cy="787652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ML prediction</a:t>
            </a:r>
            <a:endParaRPr lang="el-GR" dirty="0">
              <a:solidFill>
                <a:schemeClr val="tx1"/>
              </a:solidFill>
            </a:endParaRPr>
          </a:p>
        </p:txBody>
      </p:sp>
      <p:cxnSp>
        <p:nvCxnSpPr>
          <p:cNvPr id="8" name="Ευθύγραμμο βέλος σύνδεσης 7">
            <a:extLst>
              <a:ext uri="{FF2B5EF4-FFF2-40B4-BE49-F238E27FC236}">
                <a16:creationId xmlns:a16="http://schemas.microsoft.com/office/drawing/2014/main" id="{50290B33-4984-0493-7BF9-F2CA1EB16472}"/>
              </a:ext>
            </a:extLst>
          </p:cNvPr>
          <p:cNvCxnSpPr>
            <a:cxnSpLocks/>
          </p:cNvCxnSpPr>
          <p:nvPr/>
        </p:nvCxnSpPr>
        <p:spPr>
          <a:xfrm>
            <a:off x="4264181" y="4012195"/>
            <a:ext cx="823074" cy="7420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>
            <a:extLst>
              <a:ext uri="{FF2B5EF4-FFF2-40B4-BE49-F238E27FC236}">
                <a16:creationId xmlns:a16="http://schemas.microsoft.com/office/drawing/2014/main" id="{A381AAE7-BAB7-2986-1B6B-53C07B15BDC4}"/>
              </a:ext>
            </a:extLst>
          </p:cNvPr>
          <p:cNvCxnSpPr/>
          <p:nvPr/>
        </p:nvCxnSpPr>
        <p:spPr>
          <a:xfrm flipH="1">
            <a:off x="5638800" y="4022411"/>
            <a:ext cx="909872" cy="7420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350919E2-3789-A7F5-80F7-3211E3EFEAB2}"/>
              </a:ext>
            </a:extLst>
          </p:cNvPr>
          <p:cNvSpPr/>
          <p:nvPr/>
        </p:nvSpPr>
        <p:spPr>
          <a:xfrm>
            <a:off x="4602178" y="4754407"/>
            <a:ext cx="1530035" cy="74203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i="1" dirty="0">
                <a:solidFill>
                  <a:schemeClr val="tx1"/>
                </a:solidFill>
              </a:rPr>
              <a:t>Best of both worlds</a:t>
            </a:r>
            <a:endParaRPr lang="el-GR" i="1" dirty="0">
              <a:solidFill>
                <a:schemeClr val="tx1"/>
              </a:solidFill>
            </a:endParaRPr>
          </a:p>
        </p:txBody>
      </p:sp>
      <p:sp>
        <p:nvSpPr>
          <p:cNvPr id="7" name="Φυσαλίδα σκέψης: Σύννεφο 6">
            <a:extLst>
              <a:ext uri="{FF2B5EF4-FFF2-40B4-BE49-F238E27FC236}">
                <a16:creationId xmlns:a16="http://schemas.microsoft.com/office/drawing/2014/main" id="{8F65E72A-6389-0B23-E46F-CBF68232C843}"/>
              </a:ext>
            </a:extLst>
          </p:cNvPr>
          <p:cNvSpPr/>
          <p:nvPr/>
        </p:nvSpPr>
        <p:spPr>
          <a:xfrm>
            <a:off x="7585293" y="3087233"/>
            <a:ext cx="2147181" cy="341768"/>
          </a:xfrm>
          <a:prstGeom prst="cloudCallout">
            <a:avLst>
              <a:gd name="adj1" fmla="val -41072"/>
              <a:gd name="adj2" fmla="val 9163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prediction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76B44D-6138-62D7-84C0-2B6AAE46A5F4}"/>
              </a:ext>
            </a:extLst>
          </p:cNvPr>
          <p:cNvSpPr txBox="1"/>
          <p:nvPr/>
        </p:nvSpPr>
        <p:spPr>
          <a:xfrm>
            <a:off x="6646040" y="4169937"/>
            <a:ext cx="29816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Consistency</a:t>
            </a:r>
            <a:r>
              <a:rPr lang="en-US" dirty="0"/>
              <a:t> = worst case guarantee when prediction is </a:t>
            </a:r>
            <a:r>
              <a:rPr lang="en-US" dirty="0">
                <a:solidFill>
                  <a:srgbClr val="00B050"/>
                </a:solidFill>
              </a:rPr>
              <a:t>perfect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1BE0C5-D6A8-40E3-7592-971C8064DBD9}"/>
              </a:ext>
            </a:extLst>
          </p:cNvPr>
          <p:cNvSpPr txBox="1"/>
          <p:nvPr/>
        </p:nvSpPr>
        <p:spPr>
          <a:xfrm>
            <a:off x="1012501" y="4178442"/>
            <a:ext cx="372323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Robustness</a:t>
            </a:r>
            <a:r>
              <a:rPr lang="en-US" dirty="0">
                <a:solidFill>
                  <a:schemeClr val="tx1"/>
                </a:solidFill>
              </a:rPr>
              <a:t> = worst case guarantee when prediction is </a:t>
            </a:r>
            <a:r>
              <a:rPr lang="en-US" dirty="0">
                <a:solidFill>
                  <a:srgbClr val="FF0000"/>
                </a:solidFill>
              </a:rPr>
              <a:t>arbitrarily wrong</a:t>
            </a:r>
          </a:p>
        </p:txBody>
      </p:sp>
    </p:spTree>
    <p:extLst>
      <p:ext uri="{BB962C8B-B14F-4D97-AF65-F5344CB8AC3E}">
        <p14:creationId xmlns:p14="http://schemas.microsoft.com/office/powerpoint/2010/main" val="235817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2" grpId="0" animBg="1"/>
      <p:bldP spid="7" grpId="0" animBg="1"/>
      <p:bldP spid="11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C3DCBBD-C1F4-EFA9-304D-266A5AADAC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0692" y="368412"/>
            <a:ext cx="8911687" cy="1280890"/>
          </a:xfrm>
        </p:spPr>
        <p:txBody>
          <a:bodyPr/>
          <a:lstStyle/>
          <a:p>
            <a:r>
              <a:rPr lang="en-US" dirty="0"/>
              <a:t>Mechanism Design with Predictions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1EAE0FB-2C98-9EF1-EC80-0AD09ED0AA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0642" y="1008857"/>
            <a:ext cx="10001737" cy="4073369"/>
          </a:xfrm>
        </p:spPr>
        <p:txBody>
          <a:bodyPr>
            <a:noAutofit/>
          </a:bodyPr>
          <a:lstStyle/>
          <a:p>
            <a:r>
              <a:rPr lang="en-US" sz="2400" dirty="0"/>
              <a:t>Extra requirement:</a:t>
            </a:r>
          </a:p>
          <a:p>
            <a:pPr lvl="1"/>
            <a:r>
              <a:rPr lang="en-US" sz="2000" dirty="0">
                <a:solidFill>
                  <a:srgbClr val="7030A0"/>
                </a:solidFill>
              </a:rPr>
              <a:t>Truthfulness</a:t>
            </a:r>
          </a:p>
          <a:p>
            <a:r>
              <a:rPr lang="en-US" sz="2400" dirty="0"/>
              <a:t>What </a:t>
            </a:r>
            <a:r>
              <a:rPr lang="en-US" sz="2400" dirty="0">
                <a:solidFill>
                  <a:srgbClr val="0070C0"/>
                </a:solidFill>
              </a:rPr>
              <a:t>kind</a:t>
            </a:r>
            <a:r>
              <a:rPr lang="en-US" sz="2400" dirty="0"/>
              <a:t> of prediction?</a:t>
            </a:r>
          </a:p>
          <a:p>
            <a:pPr lvl="1"/>
            <a:r>
              <a:rPr lang="en-US" sz="2000" dirty="0"/>
              <a:t>Input? </a:t>
            </a:r>
          </a:p>
          <a:p>
            <a:pPr lvl="2"/>
            <a:r>
              <a:rPr lang="en-US" sz="1800" dirty="0"/>
              <a:t>Scheduling [</a:t>
            </a:r>
            <a:r>
              <a:rPr lang="en-US" sz="1800" dirty="0" err="1"/>
              <a:t>Balkanski</a:t>
            </a:r>
            <a:r>
              <a:rPr lang="en-US" sz="1800" dirty="0"/>
              <a:t> et al, 2022], [Xu, Lu, 22]</a:t>
            </a:r>
          </a:p>
          <a:p>
            <a:pPr lvl="2"/>
            <a:r>
              <a:rPr lang="en-US" sz="1800" dirty="0"/>
              <a:t>Competitive auctions [Lu et al, 2023]</a:t>
            </a:r>
          </a:p>
          <a:p>
            <a:pPr lvl="1"/>
            <a:r>
              <a:rPr lang="en-US" sz="2000" dirty="0"/>
              <a:t>Output?</a:t>
            </a:r>
          </a:p>
          <a:p>
            <a:pPr lvl="2"/>
            <a:r>
              <a:rPr lang="en-US" sz="1800" dirty="0"/>
              <a:t>Facility location [Agrawal et al, 2022]</a:t>
            </a:r>
          </a:p>
          <a:p>
            <a:pPr lvl="2"/>
            <a:r>
              <a:rPr lang="en-US" sz="1800" dirty="0"/>
              <a:t>Generalized Assignment Problem [</a:t>
            </a:r>
            <a:r>
              <a:rPr lang="en-US" sz="1800" dirty="0" err="1"/>
              <a:t>Colini-Baldeschi</a:t>
            </a:r>
            <a:r>
              <a:rPr lang="en-US" sz="1800" dirty="0"/>
              <a:t> et al, 2024]</a:t>
            </a:r>
          </a:p>
          <a:p>
            <a:pPr lvl="2"/>
            <a:r>
              <a:rPr lang="en-US" sz="1800" dirty="0"/>
              <a:t>2-facility location [Xu, Lu, 2022]</a:t>
            </a:r>
          </a:p>
          <a:p>
            <a:r>
              <a:rPr lang="en-US" sz="2400" dirty="0">
                <a:solidFill>
                  <a:srgbClr val="00B050"/>
                </a:solidFill>
              </a:rPr>
              <a:t>Quality</a:t>
            </a:r>
            <a:r>
              <a:rPr lang="en-US" sz="2400" dirty="0"/>
              <a:t> of the prediction measure ???</a:t>
            </a:r>
          </a:p>
          <a:p>
            <a:pPr lvl="1"/>
            <a:r>
              <a:rPr lang="en-US" sz="2200" dirty="0"/>
              <a:t>e.g. L1 norm</a:t>
            </a:r>
          </a:p>
          <a:p>
            <a:pPr lvl="1"/>
            <a:r>
              <a:rPr lang="en-US" sz="2400" dirty="0"/>
              <a:t>Prediction to </a:t>
            </a:r>
            <a:r>
              <a:rPr lang="en-US" sz="2400" dirty="0" err="1"/>
              <a:t>Opt</a:t>
            </a:r>
            <a:r>
              <a:rPr lang="en-US" sz="2400" dirty="0"/>
              <a:t> ratio[</a:t>
            </a:r>
            <a:r>
              <a:rPr lang="en-US" sz="2400" dirty="0" err="1"/>
              <a:t>Colini-Baldeschi</a:t>
            </a:r>
            <a:r>
              <a:rPr lang="en-US" sz="2400" dirty="0"/>
              <a:t> et al, 2024]</a:t>
            </a:r>
          </a:p>
          <a:p>
            <a:pPr lvl="1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02079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B2DC06E-AD77-8DAE-BFAD-C0ED9B99C6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Model</a:t>
            </a:r>
            <a:endParaRPr lang="el-G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8B4C3F30-FEBA-D92D-A4CE-B1F298B9F4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01640" y="1620570"/>
                <a:ext cx="9702972" cy="4290652"/>
              </a:xfrm>
            </p:spPr>
            <p:txBody>
              <a:bodyPr/>
              <a:lstStyle/>
              <a:p>
                <a:r>
                  <a:rPr lang="en-US" sz="2000" dirty="0">
                    <a:solidFill>
                      <a:srgbClr val="0070C0"/>
                    </a:solidFill>
                  </a:rPr>
                  <a:t>Output</a:t>
                </a:r>
                <a:r>
                  <a:rPr lang="en-US" sz="2000" dirty="0"/>
                  <a:t> Prediction</a:t>
                </a:r>
              </a:p>
              <a:p>
                <a:r>
                  <a:rPr lang="en-US" sz="2000" dirty="0">
                    <a:solidFill>
                      <a:srgbClr val="00B050"/>
                    </a:solidFill>
                  </a:rPr>
                  <a:t>Quality</a:t>
                </a:r>
                <a:r>
                  <a:rPr lang="en-US" sz="2000" dirty="0"/>
                  <a:t> of recommendation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sz="20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acc>
                    <m:r>
                      <a:rPr lang="el-GR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l-GR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𝑐𝑜𝑠𝑡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000" dirty="0">
                            <a:solidFill>
                              <a:srgbClr val="0070C0"/>
                            </a:solidFill>
                          </a:rPr>
                          <m:t>recommendation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𝑐𝑜𝑠𝑡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US" sz="2000" dirty="0">
                            <a:solidFill>
                              <a:srgbClr val="00B050"/>
                            </a:solidFill>
                          </a:rPr>
                          <m:t>opt</m:t>
                        </m:r>
                        <m:r>
                          <a:rPr 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US" sz="2000" dirty="0"/>
              </a:p>
              <a:p>
                <a:r>
                  <a:rPr lang="en-US" sz="2000" dirty="0"/>
                  <a:t>E.g. Facility Location (cost minimization)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l-GR" dirty="0"/>
              </a:p>
            </p:txBody>
          </p:sp>
        </mc:Choice>
        <mc:Fallback xmlns="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8B4C3F30-FEBA-D92D-A4CE-B1F298B9F4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01640" y="1620570"/>
                <a:ext cx="9702972" cy="4290652"/>
              </a:xfrm>
              <a:blipFill>
                <a:blip r:embed="rId2"/>
                <a:stretch>
                  <a:fillRect l="-629" t="-85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Σύμβολο πολλαπλασιασμού 3">
            <a:extLst>
              <a:ext uri="{FF2B5EF4-FFF2-40B4-BE49-F238E27FC236}">
                <a16:creationId xmlns:a16="http://schemas.microsoft.com/office/drawing/2014/main" id="{6D2A2ECD-3A52-4DCB-26F9-E0B095DA0E3C}"/>
              </a:ext>
            </a:extLst>
          </p:cNvPr>
          <p:cNvSpPr/>
          <p:nvPr/>
        </p:nvSpPr>
        <p:spPr>
          <a:xfrm>
            <a:off x="3141551" y="3811509"/>
            <a:ext cx="199177" cy="181069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" name="Σύμβολο πολλαπλασιασμού 4">
            <a:extLst>
              <a:ext uri="{FF2B5EF4-FFF2-40B4-BE49-F238E27FC236}">
                <a16:creationId xmlns:a16="http://schemas.microsoft.com/office/drawing/2014/main" id="{8DE3BB7F-965C-463E-7AB3-AD8BE69E6D81}"/>
              </a:ext>
            </a:extLst>
          </p:cNvPr>
          <p:cNvSpPr/>
          <p:nvPr/>
        </p:nvSpPr>
        <p:spPr>
          <a:xfrm>
            <a:off x="3675702" y="3562539"/>
            <a:ext cx="199177" cy="181069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6" name="Σύμβολο πολλαπλασιασμού 5">
            <a:extLst>
              <a:ext uri="{FF2B5EF4-FFF2-40B4-BE49-F238E27FC236}">
                <a16:creationId xmlns:a16="http://schemas.microsoft.com/office/drawing/2014/main" id="{A9C54373-709B-3424-63A3-5B0D7EFCE68D}"/>
              </a:ext>
            </a:extLst>
          </p:cNvPr>
          <p:cNvSpPr/>
          <p:nvPr/>
        </p:nvSpPr>
        <p:spPr>
          <a:xfrm>
            <a:off x="3799511" y="4335856"/>
            <a:ext cx="199177" cy="181069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7" name="Σύμβολο πολλαπλασιασμού 6">
            <a:extLst>
              <a:ext uri="{FF2B5EF4-FFF2-40B4-BE49-F238E27FC236}">
                <a16:creationId xmlns:a16="http://schemas.microsoft.com/office/drawing/2014/main" id="{FAE8CB07-3251-D4A9-F8E0-643376FC52D2}"/>
              </a:ext>
            </a:extLst>
          </p:cNvPr>
          <p:cNvSpPr/>
          <p:nvPr/>
        </p:nvSpPr>
        <p:spPr>
          <a:xfrm>
            <a:off x="3025361" y="4426391"/>
            <a:ext cx="199177" cy="181069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Σύμβολο πολλαπλασιασμού 7">
            <a:extLst>
              <a:ext uri="{FF2B5EF4-FFF2-40B4-BE49-F238E27FC236}">
                <a16:creationId xmlns:a16="http://schemas.microsoft.com/office/drawing/2014/main" id="{531A4D1C-600A-B69A-2CE2-D591924B9E01}"/>
              </a:ext>
            </a:extLst>
          </p:cNvPr>
          <p:cNvSpPr/>
          <p:nvPr/>
        </p:nvSpPr>
        <p:spPr>
          <a:xfrm>
            <a:off x="3559518" y="4832696"/>
            <a:ext cx="199177" cy="181069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Σύμβολο πολλαπλασιασμού 8">
            <a:extLst>
              <a:ext uri="{FF2B5EF4-FFF2-40B4-BE49-F238E27FC236}">
                <a16:creationId xmlns:a16="http://schemas.microsoft.com/office/drawing/2014/main" id="{38510D49-C36D-4544-83B6-BF3CFE9DCDC4}"/>
              </a:ext>
            </a:extLst>
          </p:cNvPr>
          <p:cNvSpPr/>
          <p:nvPr/>
        </p:nvSpPr>
        <p:spPr>
          <a:xfrm>
            <a:off x="3899100" y="5279679"/>
            <a:ext cx="199177" cy="181069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0" name="Σύμβολο πολλαπλασιασμού 9">
            <a:extLst>
              <a:ext uri="{FF2B5EF4-FFF2-40B4-BE49-F238E27FC236}">
                <a16:creationId xmlns:a16="http://schemas.microsoft.com/office/drawing/2014/main" id="{44217419-4A03-379D-7990-EDEF755484DB}"/>
              </a:ext>
            </a:extLst>
          </p:cNvPr>
          <p:cNvSpPr/>
          <p:nvPr/>
        </p:nvSpPr>
        <p:spPr>
          <a:xfrm>
            <a:off x="3194362" y="5251010"/>
            <a:ext cx="199177" cy="181069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1" name="Σύμβολο πολλαπλασιασμού 10">
            <a:extLst>
              <a:ext uri="{FF2B5EF4-FFF2-40B4-BE49-F238E27FC236}">
                <a16:creationId xmlns:a16="http://schemas.microsoft.com/office/drawing/2014/main" id="{22F8C388-DF4D-A512-E94A-A226C0598B5D}"/>
              </a:ext>
            </a:extLst>
          </p:cNvPr>
          <p:cNvSpPr/>
          <p:nvPr/>
        </p:nvSpPr>
        <p:spPr>
          <a:xfrm>
            <a:off x="4208351" y="4878309"/>
            <a:ext cx="199177" cy="181069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2" name="Σύμβολο πολλαπλασιασμού 11">
            <a:extLst>
              <a:ext uri="{FF2B5EF4-FFF2-40B4-BE49-F238E27FC236}">
                <a16:creationId xmlns:a16="http://schemas.microsoft.com/office/drawing/2014/main" id="{4BB92F03-4DB7-FEA2-BDE8-3155DA062755}"/>
              </a:ext>
            </a:extLst>
          </p:cNvPr>
          <p:cNvSpPr/>
          <p:nvPr/>
        </p:nvSpPr>
        <p:spPr>
          <a:xfrm>
            <a:off x="4307939" y="3992578"/>
            <a:ext cx="199177" cy="181069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3" name="Οβάλ 12">
            <a:extLst>
              <a:ext uri="{FF2B5EF4-FFF2-40B4-BE49-F238E27FC236}">
                <a16:creationId xmlns:a16="http://schemas.microsoft.com/office/drawing/2014/main" id="{2BE3191F-6F7E-7DE5-5713-F05CCE555279}"/>
              </a:ext>
            </a:extLst>
          </p:cNvPr>
          <p:cNvSpPr/>
          <p:nvPr/>
        </p:nvSpPr>
        <p:spPr>
          <a:xfrm>
            <a:off x="3650054" y="4566719"/>
            <a:ext cx="108641" cy="8148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7" name="Οβάλ 16">
            <a:extLst>
              <a:ext uri="{FF2B5EF4-FFF2-40B4-BE49-F238E27FC236}">
                <a16:creationId xmlns:a16="http://schemas.microsoft.com/office/drawing/2014/main" id="{15204645-FC94-D014-9CB4-3FABE498CC00}"/>
              </a:ext>
            </a:extLst>
          </p:cNvPr>
          <p:cNvSpPr/>
          <p:nvPr/>
        </p:nvSpPr>
        <p:spPr>
          <a:xfrm>
            <a:off x="3559518" y="3992578"/>
            <a:ext cx="116184" cy="81481"/>
          </a:xfrm>
          <a:prstGeom prst="ellipse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cxnSp>
        <p:nvCxnSpPr>
          <p:cNvPr id="19" name="Ευθύγραμμο βέλος σύνδεσης 18">
            <a:extLst>
              <a:ext uri="{FF2B5EF4-FFF2-40B4-BE49-F238E27FC236}">
                <a16:creationId xmlns:a16="http://schemas.microsoft.com/office/drawing/2014/main" id="{98471D2A-FE17-D6D2-A601-B177D68C2407}"/>
              </a:ext>
            </a:extLst>
          </p:cNvPr>
          <p:cNvCxnSpPr/>
          <p:nvPr/>
        </p:nvCxnSpPr>
        <p:spPr>
          <a:xfrm flipV="1">
            <a:off x="3650054" y="3790762"/>
            <a:ext cx="1492315" cy="2489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Ευθύγραμμο βέλος σύνδεσης 20">
            <a:extLst>
              <a:ext uri="{FF2B5EF4-FFF2-40B4-BE49-F238E27FC236}">
                <a16:creationId xmlns:a16="http://schemas.microsoft.com/office/drawing/2014/main" id="{A8268AB8-C81D-500B-BD77-1CC9A3198E84}"/>
              </a:ext>
            </a:extLst>
          </p:cNvPr>
          <p:cNvCxnSpPr>
            <a:stCxn id="13" idx="6"/>
          </p:cNvCxnSpPr>
          <p:nvPr/>
        </p:nvCxnSpPr>
        <p:spPr>
          <a:xfrm>
            <a:off x="3758695" y="4607460"/>
            <a:ext cx="1474208" cy="1663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32F17475-F395-8C96-490D-9240F633BDCB}"/>
              </a:ext>
            </a:extLst>
          </p:cNvPr>
          <p:cNvSpPr txBox="1"/>
          <p:nvPr/>
        </p:nvSpPr>
        <p:spPr>
          <a:xfrm>
            <a:off x="5200795" y="3628554"/>
            <a:ext cx="2172832" cy="375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recommendation</a:t>
            </a:r>
            <a:endParaRPr lang="el-GR" dirty="0">
              <a:solidFill>
                <a:srgbClr val="0070C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F8CB68F-CB14-ECD4-3872-5E67D08D2ADC}"/>
              </a:ext>
            </a:extLst>
          </p:cNvPr>
          <p:cNvSpPr txBox="1"/>
          <p:nvPr/>
        </p:nvSpPr>
        <p:spPr>
          <a:xfrm>
            <a:off x="5341545" y="4648200"/>
            <a:ext cx="685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opt</a:t>
            </a:r>
            <a:endParaRPr lang="el-GR" dirty="0">
              <a:solidFill>
                <a:srgbClr val="00B05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25BD249-70A6-B9DC-F025-49A748B21734}"/>
                  </a:ext>
                </a:extLst>
              </p:cNvPr>
              <p:cNvSpPr txBox="1"/>
              <p:nvPr/>
            </p:nvSpPr>
            <p:spPr>
              <a:xfrm>
                <a:off x="7947434" y="4335856"/>
                <a:ext cx="2337303" cy="8011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e.g. max objective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sz="18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acc>
                    <m:r>
                      <a:rPr lang="el-GR" sz="18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l-GR" sz="1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l-GR" sz="1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rgbClr val="00B0F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sz="1800" b="0" i="1" smtClean="0">
                                <a:solidFill>
                                  <a:srgbClr val="00B05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endParaRPr lang="el-GR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25BD249-70A6-B9DC-F025-49A748B217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7434" y="4335856"/>
                <a:ext cx="2337303" cy="801117"/>
              </a:xfrm>
              <a:prstGeom prst="rect">
                <a:avLst/>
              </a:prstGeom>
              <a:blipFill>
                <a:blip r:embed="rId3"/>
                <a:stretch>
                  <a:fillRect l="-2350" t="-3788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Ευθεία γραμμή σύνδεσης 15">
            <a:extLst>
              <a:ext uri="{FF2B5EF4-FFF2-40B4-BE49-F238E27FC236}">
                <a16:creationId xmlns:a16="http://schemas.microsoft.com/office/drawing/2014/main" id="{947E357F-9CBE-7FA9-DF26-1787359AC842}"/>
              </a:ext>
            </a:extLst>
          </p:cNvPr>
          <p:cNvCxnSpPr>
            <a:cxnSpLocks/>
            <a:stCxn id="17" idx="3"/>
            <a:endCxn id="10" idx="0"/>
          </p:cNvCxnSpPr>
          <p:nvPr/>
        </p:nvCxnSpPr>
        <p:spPr>
          <a:xfrm flipH="1">
            <a:off x="3242199" y="4062126"/>
            <a:ext cx="334334" cy="1232372"/>
          </a:xfrm>
          <a:prstGeom prst="line">
            <a:avLst/>
          </a:prstGeom>
          <a:ln w="19050">
            <a:solidFill>
              <a:srgbClr val="0070C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Ευθεία γραμμή σύνδεσης 23">
            <a:extLst>
              <a:ext uri="{FF2B5EF4-FFF2-40B4-BE49-F238E27FC236}">
                <a16:creationId xmlns:a16="http://schemas.microsoft.com/office/drawing/2014/main" id="{F0A06C37-7FE4-9DC9-D01D-B20A9E7747EB}"/>
              </a:ext>
            </a:extLst>
          </p:cNvPr>
          <p:cNvCxnSpPr>
            <a:cxnSpLocks/>
            <a:stCxn id="5" idx="2"/>
            <a:endCxn id="13" idx="0"/>
          </p:cNvCxnSpPr>
          <p:nvPr/>
        </p:nvCxnSpPr>
        <p:spPr>
          <a:xfrm flipH="1">
            <a:off x="3704375" y="3700120"/>
            <a:ext cx="122667" cy="86659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160CB60-74CC-C37A-762E-1BF7FAF8AF38}"/>
                  </a:ext>
                </a:extLst>
              </p:cNvPr>
              <p:cNvSpPr txBox="1"/>
              <p:nvPr/>
            </p:nvSpPr>
            <p:spPr>
              <a:xfrm>
                <a:off x="3746246" y="3966524"/>
                <a:ext cx="44505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1160CB60-74CC-C37A-762E-1BF7FAF8A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6246" y="3966524"/>
                <a:ext cx="445056" cy="369332"/>
              </a:xfrm>
              <a:prstGeom prst="rect">
                <a:avLst/>
              </a:prstGeom>
              <a:blipFill>
                <a:blip r:embed="rId4"/>
                <a:stretch>
                  <a:fillRect b="-3333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6CA8EEA-DF20-7DDB-65A4-E094511EE895}"/>
                  </a:ext>
                </a:extLst>
              </p:cNvPr>
              <p:cNvSpPr txBox="1"/>
              <p:nvPr/>
            </p:nvSpPr>
            <p:spPr>
              <a:xfrm>
                <a:off x="3123438" y="4196632"/>
                <a:ext cx="2655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l-GR" sz="1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1800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36CA8EEA-DF20-7DDB-65A4-E094511EE8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23438" y="4196632"/>
                <a:ext cx="265568" cy="369332"/>
              </a:xfrm>
              <a:prstGeom prst="rect">
                <a:avLst/>
              </a:prstGeom>
              <a:blipFill>
                <a:blip r:embed="rId5"/>
                <a:stretch>
                  <a:fillRect r="-40909" b="-1639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11996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charRg st="90" end="1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7" grpId="0" animBg="1"/>
      <p:bldP spid="22" grpId="0"/>
      <p:bldP spid="23" grpId="0"/>
      <p:bldP spid="14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347D728-3B4E-35B0-B777-C72D2B042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Our Contribution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C8DB8A8-5934-4AFE-928D-4AD7A97FD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We propose a unified model</a:t>
            </a:r>
          </a:p>
          <a:p>
            <a:r>
              <a:rPr lang="en-US" sz="2800" dirty="0"/>
              <a:t>We apply the model on: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Facility Location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House Allocation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Combinatorial Auctions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400" dirty="0"/>
              <a:t>Scheduling</a:t>
            </a:r>
          </a:p>
        </p:txBody>
      </p:sp>
    </p:spTree>
    <p:extLst>
      <p:ext uri="{BB962C8B-B14F-4D97-AF65-F5344CB8AC3E}">
        <p14:creationId xmlns:p14="http://schemas.microsoft.com/office/powerpoint/2010/main" val="311313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812E82D-7BBB-1B74-0414-F96C68904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Facility Location</a:t>
            </a:r>
            <a:endParaRPr lang="el-G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Θέση περιεχομένου 6">
                <a:extLst>
                  <a:ext uri="{FF2B5EF4-FFF2-40B4-BE49-F238E27FC236}">
                    <a16:creationId xmlns:a16="http://schemas.microsoft.com/office/drawing/2014/main" id="{6A088E1F-CE45-776D-287A-D34903D51CB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88474" y="1511929"/>
                <a:ext cx="11226297" cy="4173647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>
                    <a:solidFill>
                      <a:schemeClr val="accent6"/>
                    </a:solidFill>
                  </a:rPr>
                  <a:t>Same</a:t>
                </a:r>
                <a:r>
                  <a:rPr lang="en-US" sz="2400" dirty="0"/>
                  <a:t> prediction in [Agarwal et al, 2022]</a:t>
                </a:r>
              </a:p>
              <a:p>
                <a:r>
                  <a:rPr lang="en-US" sz="2400" dirty="0"/>
                  <a:t>But different error…</a:t>
                </a:r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/>
                  <a:t>[Agarwal et al, 2022]: Distance error = 1, in both cases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70C0"/>
                    </a:solidFill>
                  </a:rPr>
                  <a:t>Quality of recommendation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400" dirty="0"/>
                  <a:t> 1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Near Optimal recommendation</a:t>
                </a:r>
              </a:p>
              <a:p>
                <a:pPr marL="0" indent="0">
                  <a:buNone/>
                </a:pPr>
                <a:r>
                  <a:rPr lang="en-US" sz="2400" dirty="0">
                    <a:solidFill>
                      <a:srgbClr val="0070C0"/>
                    </a:solidFill>
                  </a:rPr>
                  <a:t>						</a:t>
                </a:r>
                <a:r>
                  <a:rPr lang="el-GR" sz="2400" dirty="0">
                    <a:solidFill>
                      <a:srgbClr val="0070C0"/>
                    </a:solidFill>
                  </a:rPr>
                  <a:t>    </a:t>
                </a:r>
                <a:r>
                  <a:rPr lang="en-US" sz="2400" dirty="0">
                    <a:solidFill>
                      <a:srgbClr val="0070C0"/>
                    </a:solidFill>
                  </a:rPr>
                  <a:t>				</a:t>
                </a:r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3 for </a:t>
                </a:r>
                <a:r>
                  <a:rPr lang="en-US" sz="2400" dirty="0">
                    <a:solidFill>
                      <a:srgbClr val="0070C0"/>
                    </a:solidFill>
                  </a:rPr>
                  <a:t>Bad recommendation</a:t>
                </a:r>
              </a:p>
              <a:p>
                <a:r>
                  <a:rPr lang="en-US" sz="2400" dirty="0"/>
                  <a:t>The </a:t>
                </a:r>
                <a:r>
                  <a:rPr lang="en-US" sz="2400" dirty="0">
                    <a:solidFill>
                      <a:srgbClr val="0070C0"/>
                    </a:solidFill>
                  </a:rPr>
                  <a:t>quality of recommendation </a:t>
                </a:r>
                <a:r>
                  <a:rPr lang="en-US" sz="2400" dirty="0"/>
                  <a:t>allows us to extract </a:t>
                </a:r>
                <a:r>
                  <a:rPr lang="en-US" sz="2400" b="1" dirty="0"/>
                  <a:t>more refined</a:t>
                </a:r>
                <a:r>
                  <a:rPr lang="en-US" sz="2400" dirty="0"/>
                  <a:t> bounds on the problem</a:t>
                </a:r>
                <a:r>
                  <a:rPr lang="el-GR" sz="2400" dirty="0"/>
                  <a:t>!</a:t>
                </a:r>
                <a:endParaRPr lang="en-US" sz="2400" dirty="0"/>
              </a:p>
            </p:txBody>
          </p:sp>
        </mc:Choice>
        <mc:Fallback xmlns="">
          <p:sp>
            <p:nvSpPr>
              <p:cNvPr id="7" name="Θέση περιεχομένου 6">
                <a:extLst>
                  <a:ext uri="{FF2B5EF4-FFF2-40B4-BE49-F238E27FC236}">
                    <a16:creationId xmlns:a16="http://schemas.microsoft.com/office/drawing/2014/main" id="{6A088E1F-CE45-776D-287A-D34903D51CB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88474" y="1511929"/>
                <a:ext cx="11226297" cy="4173647"/>
              </a:xfrm>
              <a:blipFill>
                <a:blip r:embed="rId2"/>
                <a:stretch>
                  <a:fillRect l="-760" t="-1168" b="-17518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314B0EF4-2361-1938-825A-E8AF8B823A46}"/>
              </a:ext>
            </a:extLst>
          </p:cNvPr>
          <p:cNvSpPr txBox="1"/>
          <p:nvPr/>
        </p:nvSpPr>
        <p:spPr>
          <a:xfrm>
            <a:off x="5163194" y="3560607"/>
            <a:ext cx="3962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</a:t>
            </a:r>
            <a:endParaRPr lang="el-GR" dirty="0"/>
          </a:p>
        </p:txBody>
      </p:sp>
      <p:cxnSp>
        <p:nvCxnSpPr>
          <p:cNvPr id="30" name="Ευθεία γραμμή σύνδεσης 29">
            <a:extLst>
              <a:ext uri="{FF2B5EF4-FFF2-40B4-BE49-F238E27FC236}">
                <a16:creationId xmlns:a16="http://schemas.microsoft.com/office/drawing/2014/main" id="{3C75E9DE-3409-4693-1487-F3C7F041720A}"/>
              </a:ext>
            </a:extLst>
          </p:cNvPr>
          <p:cNvCxnSpPr/>
          <p:nvPr/>
        </p:nvCxnSpPr>
        <p:spPr>
          <a:xfrm>
            <a:off x="3730453" y="3422210"/>
            <a:ext cx="3286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Σύμβολο πολλαπλασιασμού 30">
            <a:extLst>
              <a:ext uri="{FF2B5EF4-FFF2-40B4-BE49-F238E27FC236}">
                <a16:creationId xmlns:a16="http://schemas.microsoft.com/office/drawing/2014/main" id="{52D581B2-758C-3A02-5F2E-9EF09F621090}"/>
              </a:ext>
            </a:extLst>
          </p:cNvPr>
          <p:cNvSpPr/>
          <p:nvPr/>
        </p:nvSpPr>
        <p:spPr>
          <a:xfrm>
            <a:off x="5274068" y="3331675"/>
            <a:ext cx="199177" cy="181069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2" name="Σύμβολο πολλαπλασιασμού 31">
            <a:extLst>
              <a:ext uri="{FF2B5EF4-FFF2-40B4-BE49-F238E27FC236}">
                <a16:creationId xmlns:a16="http://schemas.microsoft.com/office/drawing/2014/main" id="{598FA479-2FA5-A94C-E0F4-33C2E09DB2C3}"/>
              </a:ext>
            </a:extLst>
          </p:cNvPr>
          <p:cNvSpPr/>
          <p:nvPr/>
        </p:nvSpPr>
        <p:spPr>
          <a:xfrm>
            <a:off x="6917271" y="3331675"/>
            <a:ext cx="199177" cy="181069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3" name="Οβάλ 32">
            <a:extLst>
              <a:ext uri="{FF2B5EF4-FFF2-40B4-BE49-F238E27FC236}">
                <a16:creationId xmlns:a16="http://schemas.microsoft.com/office/drawing/2014/main" id="{EC1EC889-9C6A-1C18-0DE6-31FC3B5159C4}"/>
              </a:ext>
            </a:extLst>
          </p:cNvPr>
          <p:cNvSpPr/>
          <p:nvPr/>
        </p:nvSpPr>
        <p:spPr>
          <a:xfrm>
            <a:off x="3730453" y="3381467"/>
            <a:ext cx="116184" cy="81481"/>
          </a:xfrm>
          <a:prstGeom prst="ellipse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34" name="Οβάλ 33">
            <a:extLst>
              <a:ext uri="{FF2B5EF4-FFF2-40B4-BE49-F238E27FC236}">
                <a16:creationId xmlns:a16="http://schemas.microsoft.com/office/drawing/2014/main" id="{8122C408-D9EE-9EFC-636A-13EEA9D9C792}"/>
              </a:ext>
            </a:extLst>
          </p:cNvPr>
          <p:cNvSpPr/>
          <p:nvPr/>
        </p:nvSpPr>
        <p:spPr>
          <a:xfrm>
            <a:off x="6958767" y="3381467"/>
            <a:ext cx="116184" cy="81481"/>
          </a:xfrm>
          <a:prstGeom prst="ellipse">
            <a:avLst/>
          </a:prstGeom>
          <a:solidFill>
            <a:srgbClr val="00B0F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35" name="Οβάλ 34">
            <a:extLst>
              <a:ext uri="{FF2B5EF4-FFF2-40B4-BE49-F238E27FC236}">
                <a16:creationId xmlns:a16="http://schemas.microsoft.com/office/drawing/2014/main" id="{8B37625E-E68A-61E5-DB88-2EE35C206FA1}"/>
              </a:ext>
            </a:extLst>
          </p:cNvPr>
          <p:cNvSpPr/>
          <p:nvPr/>
        </p:nvSpPr>
        <p:spPr>
          <a:xfrm>
            <a:off x="5319335" y="3381467"/>
            <a:ext cx="108641" cy="81481"/>
          </a:xfrm>
          <a:prstGeom prst="ellipse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32ADE9-6ED4-BA3A-8886-D87EBA636E2D}"/>
              </a:ext>
            </a:extLst>
          </p:cNvPr>
          <p:cNvSpPr txBox="1"/>
          <p:nvPr/>
        </p:nvSpPr>
        <p:spPr>
          <a:xfrm>
            <a:off x="6716135" y="3562536"/>
            <a:ext cx="6014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M-1</a:t>
            </a:r>
            <a:endParaRPr lang="el-GR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DD9F964-5313-5EF5-BB7B-1973091C141F}"/>
              </a:ext>
            </a:extLst>
          </p:cNvPr>
          <p:cNvSpPr txBox="1"/>
          <p:nvPr/>
        </p:nvSpPr>
        <p:spPr>
          <a:xfrm>
            <a:off x="2554973" y="2626341"/>
            <a:ext cx="2172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Bad recommendation</a:t>
            </a:r>
            <a:endParaRPr lang="el-GR" dirty="0">
              <a:solidFill>
                <a:srgbClr val="0070C0"/>
              </a:solidFill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C78ADBD-C97C-81AA-E96D-C0FF0D58C453}"/>
              </a:ext>
            </a:extLst>
          </p:cNvPr>
          <p:cNvSpPr txBox="1"/>
          <p:nvPr/>
        </p:nvSpPr>
        <p:spPr>
          <a:xfrm>
            <a:off x="5085415" y="2690349"/>
            <a:ext cx="685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opt</a:t>
            </a:r>
            <a:endParaRPr lang="el-GR" dirty="0">
              <a:solidFill>
                <a:srgbClr val="00B050"/>
              </a:solidFill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77F2CFE-FA8D-97AF-71D1-C5F17DE75E3B}"/>
              </a:ext>
            </a:extLst>
          </p:cNvPr>
          <p:cNvSpPr txBox="1"/>
          <p:nvPr/>
        </p:nvSpPr>
        <p:spPr>
          <a:xfrm>
            <a:off x="6958767" y="2602338"/>
            <a:ext cx="2172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Near Optimal recommendation</a:t>
            </a:r>
            <a:endParaRPr lang="el-GR" dirty="0">
              <a:solidFill>
                <a:srgbClr val="0070C0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ECDAC30-158F-34BF-1EDB-52E493961623}"/>
              </a:ext>
            </a:extLst>
          </p:cNvPr>
          <p:cNvSpPr txBox="1"/>
          <p:nvPr/>
        </p:nvSpPr>
        <p:spPr>
          <a:xfrm>
            <a:off x="4370940" y="337594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1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B590254D-A045-D7D9-2754-A464542EE67D}"/>
              </a:ext>
            </a:extLst>
          </p:cNvPr>
          <p:cNvSpPr txBox="1"/>
          <p:nvPr/>
        </p:nvSpPr>
        <p:spPr>
          <a:xfrm>
            <a:off x="6038805" y="337594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173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3774A8C-C259-AC36-B176-E60E1BA55D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 up 1: House Allocation</a:t>
            </a:r>
            <a:endParaRPr lang="el-GR" dirty="0"/>
          </a:p>
        </p:txBody>
      </p:sp>
      <p:pic>
        <p:nvPicPr>
          <p:cNvPr id="5" name="Θέση περιεχομένου 4" descr="Σκυλόσπιτο με συμπαγές γέμισμα">
            <a:extLst>
              <a:ext uri="{FF2B5EF4-FFF2-40B4-BE49-F238E27FC236}">
                <a16:creationId xmlns:a16="http://schemas.microsoft.com/office/drawing/2014/main" id="{E62C1DCE-330F-6A77-2203-8A65158E99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66832" y="4321618"/>
            <a:ext cx="914400" cy="914400"/>
          </a:xfrm>
        </p:spPr>
      </p:pic>
      <p:pic>
        <p:nvPicPr>
          <p:cNvPr id="7" name="Γραφικό 6" descr="Άνδρας περίγραμμα">
            <a:extLst>
              <a:ext uri="{FF2B5EF4-FFF2-40B4-BE49-F238E27FC236}">
                <a16:creationId xmlns:a16="http://schemas.microsoft.com/office/drawing/2014/main" id="{54DFB6C4-F9C4-6AD5-3C2E-68FA75E5E3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31381" y="2746240"/>
            <a:ext cx="914400" cy="914400"/>
          </a:xfrm>
          <a:prstGeom prst="rect">
            <a:avLst/>
          </a:prstGeom>
        </p:spPr>
      </p:pic>
      <p:pic>
        <p:nvPicPr>
          <p:cNvPr id="8" name="Γραφικό 7" descr="Άνδρας περίγραμμα">
            <a:extLst>
              <a:ext uri="{FF2B5EF4-FFF2-40B4-BE49-F238E27FC236}">
                <a16:creationId xmlns:a16="http://schemas.microsoft.com/office/drawing/2014/main" id="{29F04641-0497-950C-7212-D917BF2B42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31381" y="1774113"/>
            <a:ext cx="914400" cy="914400"/>
          </a:xfrm>
          <a:prstGeom prst="rect">
            <a:avLst/>
          </a:prstGeom>
        </p:spPr>
      </p:pic>
      <p:pic>
        <p:nvPicPr>
          <p:cNvPr id="9" name="Γραφικό 8" descr="Άνδρας περίγραμμα">
            <a:extLst>
              <a:ext uri="{FF2B5EF4-FFF2-40B4-BE49-F238E27FC236}">
                <a16:creationId xmlns:a16="http://schemas.microsoft.com/office/drawing/2014/main" id="{5D2EE14C-E687-38FD-0354-B657B009E9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608290" y="4321618"/>
            <a:ext cx="914400" cy="914400"/>
          </a:xfrm>
          <a:prstGeom prst="rect">
            <a:avLst/>
          </a:prstGeom>
        </p:spPr>
      </p:pic>
      <p:pic>
        <p:nvPicPr>
          <p:cNvPr id="10" name="Θέση περιεχομένου 4" descr="Σκυλόσπιτο με συμπαγές γέμισμα">
            <a:extLst>
              <a:ext uri="{FF2B5EF4-FFF2-40B4-BE49-F238E27FC236}">
                <a16:creationId xmlns:a16="http://schemas.microsoft.com/office/drawing/2014/main" id="{2CA4E201-E512-2236-9A15-714BBE7B8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66832" y="2840913"/>
            <a:ext cx="914400" cy="914400"/>
          </a:xfrm>
          <a:prstGeom prst="rect">
            <a:avLst/>
          </a:prstGeom>
        </p:spPr>
      </p:pic>
      <p:pic>
        <p:nvPicPr>
          <p:cNvPr id="11" name="Θέση περιεχομένου 4" descr="Σκυλόσπιτο με συμπαγές γέμισμα">
            <a:extLst>
              <a:ext uri="{FF2B5EF4-FFF2-40B4-BE49-F238E27FC236}">
                <a16:creationId xmlns:a16="http://schemas.microsoft.com/office/drawing/2014/main" id="{FBF1AD3C-ED58-BB78-2130-E6FE85A714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66832" y="1774113"/>
            <a:ext cx="914400" cy="914400"/>
          </a:xfrm>
          <a:prstGeom prst="rect">
            <a:avLst/>
          </a:prstGeom>
        </p:spPr>
      </p:pic>
      <p:cxnSp>
        <p:nvCxnSpPr>
          <p:cNvPr id="13" name="Ευθεία γραμμή σύνδεσης 12">
            <a:extLst>
              <a:ext uri="{FF2B5EF4-FFF2-40B4-BE49-F238E27FC236}">
                <a16:creationId xmlns:a16="http://schemas.microsoft.com/office/drawing/2014/main" id="{98CFC7A6-39D2-AABD-BE79-43383183415B}"/>
              </a:ext>
            </a:extLst>
          </p:cNvPr>
          <p:cNvCxnSpPr/>
          <p:nvPr/>
        </p:nvCxnSpPr>
        <p:spPr>
          <a:xfrm>
            <a:off x="2213272" y="2325986"/>
            <a:ext cx="1353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εία γραμμή σύνδεσης 13">
            <a:extLst>
              <a:ext uri="{FF2B5EF4-FFF2-40B4-BE49-F238E27FC236}">
                <a16:creationId xmlns:a16="http://schemas.microsoft.com/office/drawing/2014/main" id="{7CEDC452-29ED-512D-1EF0-5A5C1CB876E4}"/>
              </a:ext>
            </a:extLst>
          </p:cNvPr>
          <p:cNvCxnSpPr>
            <a:cxnSpLocks/>
          </p:cNvCxnSpPr>
          <p:nvPr/>
        </p:nvCxnSpPr>
        <p:spPr>
          <a:xfrm>
            <a:off x="2298492" y="2336743"/>
            <a:ext cx="1353560" cy="1103012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Ευθεία γραμμή σύνδεσης 14">
            <a:extLst>
              <a:ext uri="{FF2B5EF4-FFF2-40B4-BE49-F238E27FC236}">
                <a16:creationId xmlns:a16="http://schemas.microsoft.com/office/drawing/2014/main" id="{2526CEBA-4756-05FF-CEE3-3846FFE56447}"/>
              </a:ext>
            </a:extLst>
          </p:cNvPr>
          <p:cNvCxnSpPr>
            <a:cxnSpLocks/>
          </p:cNvCxnSpPr>
          <p:nvPr/>
        </p:nvCxnSpPr>
        <p:spPr>
          <a:xfrm flipV="1">
            <a:off x="2365672" y="2336742"/>
            <a:ext cx="1201160" cy="26298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Ευθεία γραμμή σύνδεσης 15">
            <a:extLst>
              <a:ext uri="{FF2B5EF4-FFF2-40B4-BE49-F238E27FC236}">
                <a16:creationId xmlns:a16="http://schemas.microsoft.com/office/drawing/2014/main" id="{FE5DF0FC-18D6-1EC4-0628-77F8DF3DB65B}"/>
              </a:ext>
            </a:extLst>
          </p:cNvPr>
          <p:cNvCxnSpPr>
            <a:cxnSpLocks/>
          </p:cNvCxnSpPr>
          <p:nvPr/>
        </p:nvCxnSpPr>
        <p:spPr>
          <a:xfrm>
            <a:off x="2298492" y="2336743"/>
            <a:ext cx="1379599" cy="26190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Ευθεία γραμμή σύνδεσης 16">
            <a:extLst>
              <a:ext uri="{FF2B5EF4-FFF2-40B4-BE49-F238E27FC236}">
                <a16:creationId xmlns:a16="http://schemas.microsoft.com/office/drawing/2014/main" id="{C6529927-866E-FCF9-2154-92FBB50ED812}"/>
              </a:ext>
            </a:extLst>
          </p:cNvPr>
          <p:cNvCxnSpPr>
            <a:cxnSpLocks/>
          </p:cNvCxnSpPr>
          <p:nvPr/>
        </p:nvCxnSpPr>
        <p:spPr>
          <a:xfrm flipV="1">
            <a:off x="2324531" y="2336743"/>
            <a:ext cx="1242301" cy="109225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Ευθεία γραμμή σύνδεσης 17">
            <a:extLst>
              <a:ext uri="{FF2B5EF4-FFF2-40B4-BE49-F238E27FC236}">
                <a16:creationId xmlns:a16="http://schemas.microsoft.com/office/drawing/2014/main" id="{2D3DE47E-B907-65A2-524E-7905222A9EAA}"/>
              </a:ext>
            </a:extLst>
          </p:cNvPr>
          <p:cNvCxnSpPr>
            <a:cxnSpLocks/>
          </p:cNvCxnSpPr>
          <p:nvPr/>
        </p:nvCxnSpPr>
        <p:spPr>
          <a:xfrm flipV="1">
            <a:off x="2365672" y="3428999"/>
            <a:ext cx="1286380" cy="15375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Ευθεία γραμμή σύνδεσης 18">
            <a:extLst>
              <a:ext uri="{FF2B5EF4-FFF2-40B4-BE49-F238E27FC236}">
                <a16:creationId xmlns:a16="http://schemas.microsoft.com/office/drawing/2014/main" id="{7655A804-F98F-7D75-F485-576B2F722FCE}"/>
              </a:ext>
            </a:extLst>
          </p:cNvPr>
          <p:cNvCxnSpPr>
            <a:cxnSpLocks/>
          </p:cNvCxnSpPr>
          <p:nvPr/>
        </p:nvCxnSpPr>
        <p:spPr>
          <a:xfrm>
            <a:off x="2324531" y="3429000"/>
            <a:ext cx="1327521" cy="15375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Ευθεία γραμμή σύνδεσης 19">
            <a:extLst>
              <a:ext uri="{FF2B5EF4-FFF2-40B4-BE49-F238E27FC236}">
                <a16:creationId xmlns:a16="http://schemas.microsoft.com/office/drawing/2014/main" id="{9F6D8A14-757C-76B5-605D-940CFFEED754}"/>
              </a:ext>
            </a:extLst>
          </p:cNvPr>
          <p:cNvCxnSpPr/>
          <p:nvPr/>
        </p:nvCxnSpPr>
        <p:spPr>
          <a:xfrm>
            <a:off x="2298492" y="3429000"/>
            <a:ext cx="1353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Ευθεία γραμμή σύνδεσης 20">
            <a:extLst>
              <a:ext uri="{FF2B5EF4-FFF2-40B4-BE49-F238E27FC236}">
                <a16:creationId xmlns:a16="http://schemas.microsoft.com/office/drawing/2014/main" id="{5391DEAB-2173-6294-A17E-0CFFBA9CA0AB}"/>
              </a:ext>
            </a:extLst>
          </p:cNvPr>
          <p:cNvCxnSpPr/>
          <p:nvPr/>
        </p:nvCxnSpPr>
        <p:spPr>
          <a:xfrm>
            <a:off x="2324531" y="4966581"/>
            <a:ext cx="1353560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DD27B3F-673A-B916-4027-A8D2931801D1}"/>
                  </a:ext>
                </a:extLst>
              </p:cNvPr>
              <p:cNvSpPr txBox="1"/>
              <p:nvPr/>
            </p:nvSpPr>
            <p:spPr>
              <a:xfrm>
                <a:off x="2710264" y="1955836"/>
                <a:ext cx="470834" cy="57631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endParaRPr lang="el-GR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DD27B3F-673A-B916-4027-A8D293180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0264" y="1955836"/>
                <a:ext cx="470834" cy="57631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5" name="Οβάλ 34">
            <a:extLst>
              <a:ext uri="{FF2B5EF4-FFF2-40B4-BE49-F238E27FC236}">
                <a16:creationId xmlns:a16="http://schemas.microsoft.com/office/drawing/2014/main" id="{791743E2-C41F-DA01-50C1-D9529790BFDF}"/>
              </a:ext>
            </a:extLst>
          </p:cNvPr>
          <p:cNvSpPr/>
          <p:nvPr/>
        </p:nvSpPr>
        <p:spPr>
          <a:xfrm>
            <a:off x="2345440" y="4932966"/>
            <a:ext cx="72428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6" name="Οβάλ 35">
            <a:extLst>
              <a:ext uri="{FF2B5EF4-FFF2-40B4-BE49-F238E27FC236}">
                <a16:creationId xmlns:a16="http://schemas.microsoft.com/office/drawing/2014/main" id="{1040EEFC-FCAC-F947-5C36-2667036C3D87}"/>
              </a:ext>
            </a:extLst>
          </p:cNvPr>
          <p:cNvSpPr/>
          <p:nvPr/>
        </p:nvSpPr>
        <p:spPr>
          <a:xfrm>
            <a:off x="2298492" y="3418932"/>
            <a:ext cx="72428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7" name="Οβάλ 36">
            <a:extLst>
              <a:ext uri="{FF2B5EF4-FFF2-40B4-BE49-F238E27FC236}">
                <a16:creationId xmlns:a16="http://schemas.microsoft.com/office/drawing/2014/main" id="{2F0D2388-273D-3C28-C512-B2694AE01343}"/>
              </a:ext>
            </a:extLst>
          </p:cNvPr>
          <p:cNvSpPr/>
          <p:nvPr/>
        </p:nvSpPr>
        <p:spPr>
          <a:xfrm>
            <a:off x="2279304" y="2323463"/>
            <a:ext cx="72428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8" name="Οβάλ 37">
            <a:extLst>
              <a:ext uri="{FF2B5EF4-FFF2-40B4-BE49-F238E27FC236}">
                <a16:creationId xmlns:a16="http://schemas.microsoft.com/office/drawing/2014/main" id="{F4FD1368-7CE1-B023-1F07-5249406F3ADE}"/>
              </a:ext>
            </a:extLst>
          </p:cNvPr>
          <p:cNvSpPr/>
          <p:nvPr/>
        </p:nvSpPr>
        <p:spPr>
          <a:xfrm>
            <a:off x="3535545" y="2324639"/>
            <a:ext cx="72428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9" name="Οβάλ 38">
            <a:extLst>
              <a:ext uri="{FF2B5EF4-FFF2-40B4-BE49-F238E27FC236}">
                <a16:creationId xmlns:a16="http://schemas.microsoft.com/office/drawing/2014/main" id="{593D28E8-0011-DA6C-5146-2C2CB6562224}"/>
              </a:ext>
            </a:extLst>
          </p:cNvPr>
          <p:cNvSpPr/>
          <p:nvPr/>
        </p:nvSpPr>
        <p:spPr>
          <a:xfrm>
            <a:off x="3612059" y="3416895"/>
            <a:ext cx="72428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0" name="Οβάλ 39">
            <a:extLst>
              <a:ext uri="{FF2B5EF4-FFF2-40B4-BE49-F238E27FC236}">
                <a16:creationId xmlns:a16="http://schemas.microsoft.com/office/drawing/2014/main" id="{81857DDA-2111-0F48-E2F1-F18199D052D3}"/>
              </a:ext>
            </a:extLst>
          </p:cNvPr>
          <p:cNvSpPr/>
          <p:nvPr/>
        </p:nvSpPr>
        <p:spPr>
          <a:xfrm>
            <a:off x="3631702" y="4932966"/>
            <a:ext cx="72428" cy="45719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7" name="Οβάλ 46">
            <a:extLst>
              <a:ext uri="{FF2B5EF4-FFF2-40B4-BE49-F238E27FC236}">
                <a16:creationId xmlns:a16="http://schemas.microsoft.com/office/drawing/2014/main" id="{5FEA780B-7689-F793-4795-49E0E17A26F1}"/>
              </a:ext>
            </a:extLst>
          </p:cNvPr>
          <p:cNvSpPr/>
          <p:nvPr/>
        </p:nvSpPr>
        <p:spPr>
          <a:xfrm>
            <a:off x="2002393" y="3846322"/>
            <a:ext cx="121353" cy="71112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8" name="Οβάλ 47">
            <a:extLst>
              <a:ext uri="{FF2B5EF4-FFF2-40B4-BE49-F238E27FC236}">
                <a16:creationId xmlns:a16="http://schemas.microsoft.com/office/drawing/2014/main" id="{0DF81690-7F31-A5E4-1957-0B82EA971EF0}"/>
              </a:ext>
            </a:extLst>
          </p:cNvPr>
          <p:cNvSpPr/>
          <p:nvPr/>
        </p:nvSpPr>
        <p:spPr>
          <a:xfrm>
            <a:off x="2002391" y="3989522"/>
            <a:ext cx="121353" cy="71112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9" name="Οβάλ 48">
            <a:extLst>
              <a:ext uri="{FF2B5EF4-FFF2-40B4-BE49-F238E27FC236}">
                <a16:creationId xmlns:a16="http://schemas.microsoft.com/office/drawing/2014/main" id="{A9522351-FD4D-0113-8395-0C2886991170}"/>
              </a:ext>
            </a:extLst>
          </p:cNvPr>
          <p:cNvSpPr/>
          <p:nvPr/>
        </p:nvSpPr>
        <p:spPr>
          <a:xfrm>
            <a:off x="2002392" y="4132723"/>
            <a:ext cx="121353" cy="71112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0" name="Οβάλ 49">
            <a:extLst>
              <a:ext uri="{FF2B5EF4-FFF2-40B4-BE49-F238E27FC236}">
                <a16:creationId xmlns:a16="http://schemas.microsoft.com/office/drawing/2014/main" id="{AF2705C1-A901-93AB-4098-BBF29F36EA9A}"/>
              </a:ext>
            </a:extLst>
          </p:cNvPr>
          <p:cNvSpPr/>
          <p:nvPr/>
        </p:nvSpPr>
        <p:spPr>
          <a:xfrm>
            <a:off x="3958308" y="3881878"/>
            <a:ext cx="121353" cy="71112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1" name="Οβάλ 50">
            <a:extLst>
              <a:ext uri="{FF2B5EF4-FFF2-40B4-BE49-F238E27FC236}">
                <a16:creationId xmlns:a16="http://schemas.microsoft.com/office/drawing/2014/main" id="{32F0ED0C-3F50-438F-2529-6F0A7FE7EC93}"/>
              </a:ext>
            </a:extLst>
          </p:cNvPr>
          <p:cNvSpPr/>
          <p:nvPr/>
        </p:nvSpPr>
        <p:spPr>
          <a:xfrm>
            <a:off x="3958306" y="4025078"/>
            <a:ext cx="121353" cy="71112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52" name="Οβάλ 51">
            <a:extLst>
              <a:ext uri="{FF2B5EF4-FFF2-40B4-BE49-F238E27FC236}">
                <a16:creationId xmlns:a16="http://schemas.microsoft.com/office/drawing/2014/main" id="{0ACD716B-8D1A-0B7F-6054-D0BB9C7C601B}"/>
              </a:ext>
            </a:extLst>
          </p:cNvPr>
          <p:cNvSpPr/>
          <p:nvPr/>
        </p:nvSpPr>
        <p:spPr>
          <a:xfrm>
            <a:off x="3958307" y="4168279"/>
            <a:ext cx="121353" cy="71112"/>
          </a:xfrm>
          <a:prstGeom prst="ellipse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6E09FED-CDA2-EAF6-F10D-985B5C4C5CF6}"/>
                  </a:ext>
                </a:extLst>
              </p:cNvPr>
              <p:cNvSpPr txBox="1"/>
              <p:nvPr/>
            </p:nvSpPr>
            <p:spPr>
              <a:xfrm>
                <a:off x="5374979" y="1772792"/>
                <a:ext cx="4537717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Maximize Social welfare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/>
                  <a:t>Assign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houses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agents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sz="2400" dirty="0">
                    <a:solidFill>
                      <a:srgbClr val="0070C0"/>
                    </a:solidFill>
                  </a:rPr>
                  <a:t>Recommended</a:t>
                </a:r>
                <a:r>
                  <a:rPr lang="en-US" sz="2400" dirty="0"/>
                  <a:t> matching</a:t>
                </a:r>
                <a:endParaRPr lang="el-GR" sz="2400" dirty="0"/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16E09FED-CDA2-EAF6-F10D-985B5C4C5C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4979" y="1772792"/>
                <a:ext cx="4537717" cy="1200329"/>
              </a:xfrm>
              <a:prstGeom prst="rect">
                <a:avLst/>
              </a:prstGeom>
              <a:blipFill>
                <a:blip r:embed="rId7"/>
                <a:stretch>
                  <a:fillRect l="-1882" t="-4061" r="-1344" b="-1066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F85B7F9-DDB9-CF25-0738-D61B497B5D4A}"/>
                  </a:ext>
                </a:extLst>
              </p:cNvPr>
              <p:cNvSpPr txBox="1"/>
              <p:nvPr/>
            </p:nvSpPr>
            <p:spPr>
              <a:xfrm>
                <a:off x="5338373" y="3646284"/>
                <a:ext cx="6351075" cy="17640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Without prediction </a:t>
                </a:r>
                <a14:m>
                  <m:oMath xmlns:m="http://schemas.openxmlformats.org/officeDocument/2006/math">
                    <m:groupChr>
                      <m:groupChrPr>
                        <m:chr m:val="→"/>
                        <m:vertJc m:val="bot"/>
                        <m:ctrlPr>
                          <a:rPr lang="el-GR" sz="2000" i="1" dirty="0" smtClean="0">
                            <a:latin typeface="Cambria Math" panose="02040503050406030204" pitchFamily="18" charset="0"/>
                          </a:rPr>
                        </m:ctrlPr>
                      </m:groupChrPr>
                      <m:e/>
                    </m:groupChr>
                  </m:oMath>
                </a14:m>
                <a:r>
                  <a:rPr lang="en-US" sz="2000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b="0" i="0" dirty="0" smtClean="0">
                        <a:latin typeface="Cambria Math" panose="02040503050406030204" pitchFamily="18" charset="0"/>
                      </a:rPr>
                      <m:t>Ω</m:t>
                    </m:r>
                    <m:d>
                      <m:dPr>
                        <m:ctrlPr>
                          <a:rPr lang="el-GR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000" b="0" i="0" dirty="0" smtClean="0">
                            <a:latin typeface="Cambria Math" panose="02040503050406030204" pitchFamily="18" charset="0"/>
                          </a:rPr>
                          <m:t>n</m:t>
                        </m:r>
                      </m:e>
                    </m:d>
                  </m:oMath>
                </a14:m>
                <a:r>
                  <a:rPr lang="en-US" sz="2000" dirty="0"/>
                  <a:t> for unit-range valuations</a:t>
                </a:r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TTC with </a:t>
                </a:r>
                <a:r>
                  <a:rPr lang="en-US" sz="2000" dirty="0">
                    <a:solidFill>
                      <a:srgbClr val="00B0F0"/>
                    </a:solidFill>
                  </a:rPr>
                  <a:t>initial endowment</a:t>
                </a:r>
                <a:r>
                  <a:rPr lang="en-US" sz="2000" dirty="0"/>
                  <a:t>: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⁡{</m:t>
                    </m:r>
                    <m:acc>
                      <m:accPr>
                        <m:chr m:val="̂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sz="20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acc>
                    <m:r>
                      <a:rPr lang="el-GR" sz="20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})</m:t>
                    </m:r>
                  </m:oMath>
                </a14:m>
                <a:endParaRPr lang="en-US" sz="2000" dirty="0"/>
              </a:p>
              <a:p>
                <a:pPr marL="285750" indent="-285750">
                  <a:buFont typeface="Wingdings" panose="05000000000000000000" pitchFamily="2" charset="2"/>
                  <a:buChar char="Ø"/>
                </a:pPr>
                <a:r>
                  <a:rPr lang="en-US" sz="2000" dirty="0"/>
                  <a:t>Every </a:t>
                </a:r>
                <a:r>
                  <a:rPr lang="en-US" sz="2000" dirty="0" err="1"/>
                  <a:t>strategyproof</a:t>
                </a:r>
                <a:r>
                  <a:rPr lang="en-US" sz="2000" dirty="0"/>
                  <a:t>, neutral and </a:t>
                </a:r>
                <a:r>
                  <a:rPr lang="en-US" sz="2000" dirty="0" err="1"/>
                  <a:t>nonbossy</a:t>
                </a:r>
                <a:r>
                  <a:rPr lang="en-US" sz="2000" dirty="0"/>
                  <a:t> mechanism is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000" b="0" i="0" smtClean="0"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sz="2000" b="0" i="0" smtClean="0">
                        <a:latin typeface="Cambria Math" panose="02040503050406030204" pitchFamily="18" charset="0"/>
                      </a:rPr>
                      <m:t>min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⁡{</m:t>
                    </m:r>
                    <m:acc>
                      <m:accPr>
                        <m:chr m:val="̂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l-GR" sz="2000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</m:e>
                    </m:acc>
                    <m:r>
                      <a:rPr lang="el-GR" sz="20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})</m:t>
                    </m:r>
                  </m:oMath>
                </a14:m>
                <a:endParaRPr lang="el-GR" sz="20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CF85B7F9-DDB9-CF25-0738-D61B497B5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38373" y="3646284"/>
                <a:ext cx="6351075" cy="1764009"/>
              </a:xfrm>
              <a:prstGeom prst="rect">
                <a:avLst/>
              </a:prstGeom>
              <a:blipFill>
                <a:blip r:embed="rId8"/>
                <a:stretch>
                  <a:fillRect l="-864" b="-4828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47679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DE81C5F-55EA-8BE8-6668-995B43E4A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 up 2: Combinatorial Auctions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E25F462-8F36-1CEB-8D2B-82C91D57A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7030" y="1702051"/>
            <a:ext cx="9467582" cy="4209171"/>
          </a:xfrm>
        </p:spPr>
        <p:txBody>
          <a:bodyPr>
            <a:normAutofit/>
          </a:bodyPr>
          <a:lstStyle/>
          <a:p>
            <a:r>
              <a:rPr lang="en-US" sz="2400" dirty="0"/>
              <a:t>Maximal in range (MIR) mechanism + prediction -&gt; truthful</a:t>
            </a:r>
          </a:p>
          <a:p>
            <a:r>
              <a:rPr lang="en-US" sz="2400" dirty="0"/>
              <a:t>Plug-and-play</a:t>
            </a:r>
          </a:p>
        </p:txBody>
      </p:sp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A440157C-BF86-F049-25B3-CA300C8B14C1}"/>
              </a:ext>
            </a:extLst>
          </p:cNvPr>
          <p:cNvSpPr/>
          <p:nvPr/>
        </p:nvSpPr>
        <p:spPr>
          <a:xfrm>
            <a:off x="4019970" y="3398333"/>
            <a:ext cx="2549443" cy="2326740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Οβάλ 20">
            <a:extLst>
              <a:ext uri="{FF2B5EF4-FFF2-40B4-BE49-F238E27FC236}">
                <a16:creationId xmlns:a16="http://schemas.microsoft.com/office/drawing/2014/main" id="{3B34FD94-2F41-0FB5-0C2B-DA7C24C3817D}"/>
              </a:ext>
            </a:extLst>
          </p:cNvPr>
          <p:cNvSpPr/>
          <p:nvPr/>
        </p:nvSpPr>
        <p:spPr>
          <a:xfrm>
            <a:off x="4104814" y="4437393"/>
            <a:ext cx="2408221" cy="1072661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Mechanism Feasible allocations</a:t>
            </a:r>
            <a:endParaRPr lang="el-GR" dirty="0">
              <a:solidFill>
                <a:schemeClr val="tx1"/>
              </a:solidFill>
            </a:endParaRPr>
          </a:p>
        </p:txBody>
      </p:sp>
      <p:sp>
        <p:nvSpPr>
          <p:cNvPr id="22" name="Σύμβολο πολλαπλασιασμού 21">
            <a:extLst>
              <a:ext uri="{FF2B5EF4-FFF2-40B4-BE49-F238E27FC236}">
                <a16:creationId xmlns:a16="http://schemas.microsoft.com/office/drawing/2014/main" id="{0C8FBC60-4388-172D-A790-8FD0C17BD99D}"/>
              </a:ext>
            </a:extLst>
          </p:cNvPr>
          <p:cNvSpPr/>
          <p:nvPr/>
        </p:nvSpPr>
        <p:spPr>
          <a:xfrm>
            <a:off x="6077162" y="3633723"/>
            <a:ext cx="271604" cy="20823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64F1EF-C53A-4BC7-C2D2-A075C6F7B71E}"/>
              </a:ext>
            </a:extLst>
          </p:cNvPr>
          <p:cNvSpPr txBox="1"/>
          <p:nvPr/>
        </p:nvSpPr>
        <p:spPr>
          <a:xfrm>
            <a:off x="4320790" y="3633723"/>
            <a:ext cx="15390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possible allocations</a:t>
            </a:r>
            <a:endParaRPr lang="el-GR" dirty="0"/>
          </a:p>
        </p:txBody>
      </p:sp>
      <p:cxnSp>
        <p:nvCxnSpPr>
          <p:cNvPr id="24" name="Ευθύγραμμο βέλος σύνδεσης 23">
            <a:extLst>
              <a:ext uri="{FF2B5EF4-FFF2-40B4-BE49-F238E27FC236}">
                <a16:creationId xmlns:a16="http://schemas.microsoft.com/office/drawing/2014/main" id="{5FE834F9-CC2C-D81A-089A-C9CEEB74BEFB}"/>
              </a:ext>
            </a:extLst>
          </p:cNvPr>
          <p:cNvCxnSpPr>
            <a:cxnSpLocks/>
          </p:cNvCxnSpPr>
          <p:nvPr/>
        </p:nvCxnSpPr>
        <p:spPr>
          <a:xfrm flipV="1">
            <a:off x="6348766" y="3043104"/>
            <a:ext cx="652018" cy="5906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0B6F0C1-319D-26E2-70BE-0F390BBD0AB9}"/>
              </a:ext>
            </a:extLst>
          </p:cNvPr>
          <p:cNvSpPr txBox="1"/>
          <p:nvPr/>
        </p:nvSpPr>
        <p:spPr>
          <a:xfrm>
            <a:off x="6677304" y="2618232"/>
            <a:ext cx="2150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recommendation</a:t>
            </a:r>
            <a:endParaRPr lang="el-GR" dirty="0">
              <a:solidFill>
                <a:srgbClr val="00B0F0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DEAA7BF-F8C5-A2D5-A9C7-EFAC7FF54E8C}"/>
              </a:ext>
            </a:extLst>
          </p:cNvPr>
          <p:cNvSpPr txBox="1"/>
          <p:nvPr/>
        </p:nvSpPr>
        <p:spPr>
          <a:xfrm>
            <a:off x="3980470" y="2966671"/>
            <a:ext cx="27523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e.g. Multi-Unit auctions</a:t>
            </a:r>
            <a:endParaRPr lang="el-GR" dirty="0"/>
          </a:p>
        </p:txBody>
      </p:sp>
      <p:cxnSp>
        <p:nvCxnSpPr>
          <p:cNvPr id="28" name="Ευθύγραμμο βέλος σύνδεσης 27">
            <a:extLst>
              <a:ext uri="{FF2B5EF4-FFF2-40B4-BE49-F238E27FC236}">
                <a16:creationId xmlns:a16="http://schemas.microsoft.com/office/drawing/2014/main" id="{E3DFA4A2-39AB-6ACC-C21E-31BD1A9B38A5}"/>
              </a:ext>
            </a:extLst>
          </p:cNvPr>
          <p:cNvCxnSpPr/>
          <p:nvPr/>
        </p:nvCxnSpPr>
        <p:spPr>
          <a:xfrm>
            <a:off x="6212964" y="5156335"/>
            <a:ext cx="1094360" cy="3537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E0C4F49-E377-AB9F-55D3-51FE900337AF}"/>
                  </a:ext>
                </a:extLst>
              </p:cNvPr>
              <p:cNvSpPr txBox="1"/>
              <p:nvPr/>
            </p:nvSpPr>
            <p:spPr>
              <a:xfrm>
                <a:off x="7307324" y="5358530"/>
                <a:ext cx="189841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Allocate after splitting items into bundles,</a:t>
                </a:r>
                <a:endParaRPr lang="el-GR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𝑎𝑝𝑝𝑟𝑜𝑥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E0C4F49-E377-AB9F-55D3-51FE900337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7324" y="5358530"/>
                <a:ext cx="1898417" cy="1200329"/>
              </a:xfrm>
              <a:prstGeom prst="rect">
                <a:avLst/>
              </a:prstGeom>
              <a:blipFill>
                <a:blip r:embed="rId2"/>
                <a:stretch>
                  <a:fillRect l="-2894" t="-2538" b="-2538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005C74F-32D6-18A0-E291-6603D24F0139}"/>
                  </a:ext>
                </a:extLst>
              </p:cNvPr>
              <p:cNvSpPr txBox="1"/>
              <p:nvPr/>
            </p:nvSpPr>
            <p:spPr>
              <a:xfrm>
                <a:off x="6948101" y="3538779"/>
                <a:ext cx="22057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min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⁡(2, </m:t>
                      </m:r>
                      <m:acc>
                        <m:accPr>
                          <m:chr m:val="̂"/>
                          <m:ctrlPr>
                            <a:rPr lang="el-GR" b="0" i="1" dirty="0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0" i="1" dirty="0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𝑎𝑝𝑝𝑟𝑜𝑥</m:t>
                      </m:r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4005C74F-32D6-18A0-E291-6603D24F0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101" y="3538779"/>
                <a:ext cx="2205728" cy="369332"/>
              </a:xfrm>
              <a:prstGeom prst="rect">
                <a:avLst/>
              </a:prstGeom>
              <a:blipFill>
                <a:blip r:embed="rId3"/>
                <a:stretch>
                  <a:fillRect t="-3333" b="-16667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F72DAAB-B928-D54D-D55A-35EF97ED0611}"/>
              </a:ext>
            </a:extLst>
          </p:cNvPr>
          <p:cNvSpPr txBox="1"/>
          <p:nvPr/>
        </p:nvSpPr>
        <p:spPr>
          <a:xfrm>
            <a:off x="6948101" y="2892448"/>
            <a:ext cx="47031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Add it to feasible allocations and remain truthful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25405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/>
      <p:bldP spid="25" grpId="0"/>
      <p:bldP spid="26" grpId="0"/>
      <p:bldP spid="29" grpId="0"/>
      <p:bldP spid="3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A45ED2-0282-5D5A-F94D-AD4687A2D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3DCB613C-591F-A7BF-66E3-AB5B37FEF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1683" y="1813124"/>
            <a:ext cx="8915400" cy="3777622"/>
          </a:xfrm>
        </p:spPr>
        <p:txBody>
          <a:bodyPr/>
          <a:lstStyle/>
          <a:p>
            <a:r>
              <a:rPr lang="en-US" sz="2400" dirty="0"/>
              <a:t>N machines, M jobs</a:t>
            </a:r>
          </a:p>
          <a:p>
            <a:r>
              <a:rPr lang="en-US" sz="2400" dirty="0"/>
              <a:t>Processing times</a:t>
            </a:r>
          </a:p>
          <a:p>
            <a:r>
              <a:rPr lang="en-US" sz="2400" dirty="0"/>
              <a:t>Goal: minimize </a:t>
            </a:r>
            <a:r>
              <a:rPr lang="el-GR" sz="2400" dirty="0">
                <a:solidFill>
                  <a:srgbClr val="00B050"/>
                </a:solidFill>
              </a:rPr>
              <a:t>Μ</a:t>
            </a:r>
            <a:r>
              <a:rPr lang="en-US" sz="2400" dirty="0" err="1">
                <a:solidFill>
                  <a:srgbClr val="00B050"/>
                </a:solidFill>
              </a:rPr>
              <a:t>akespan</a:t>
            </a:r>
            <a:r>
              <a:rPr lang="en-US" sz="2400" dirty="0"/>
              <a:t> = max total processing time</a:t>
            </a:r>
          </a:p>
          <a:p>
            <a:endParaRPr lang="el-GR" dirty="0"/>
          </a:p>
        </p:txBody>
      </p:sp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6DC8263B-5F87-AC0A-1432-B26D28A88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8051357"/>
              </p:ext>
            </p:extLst>
          </p:nvPr>
        </p:nvGraphicFramePr>
        <p:xfrm>
          <a:off x="2312657" y="4033225"/>
          <a:ext cx="8128000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53090402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87577963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27240075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7126485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41582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360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67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6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928450689"/>
                  </a:ext>
                </a:extLst>
              </a:tr>
            </a:tbl>
          </a:graphicData>
        </a:graphic>
      </p:graphicFrame>
      <p:pic>
        <p:nvPicPr>
          <p:cNvPr id="6" name="Γραφικό 5" descr="Χέρι ρομπότ περίγραμμα">
            <a:extLst>
              <a:ext uri="{FF2B5EF4-FFF2-40B4-BE49-F238E27FC236}">
                <a16:creationId xmlns:a16="http://schemas.microsoft.com/office/drawing/2014/main" id="{8BAA6521-20EF-EB03-B686-B08E518A0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30945" y="4309200"/>
            <a:ext cx="457200" cy="457200"/>
          </a:xfrm>
          <a:prstGeom prst="rect">
            <a:avLst/>
          </a:prstGeom>
        </p:spPr>
      </p:pic>
      <p:pic>
        <p:nvPicPr>
          <p:cNvPr id="9" name="Γραφικό 8" descr="Επεξεργαστής με συμπαγές γέμισμα">
            <a:extLst>
              <a:ext uri="{FF2B5EF4-FFF2-40B4-BE49-F238E27FC236}">
                <a16:creationId xmlns:a16="http://schemas.microsoft.com/office/drawing/2014/main" id="{27E9F630-1E66-3E79-6C33-01F18F51B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30945" y="4764091"/>
            <a:ext cx="371764" cy="371764"/>
          </a:xfrm>
          <a:prstGeom prst="rect">
            <a:avLst/>
          </a:prstGeom>
        </p:spPr>
      </p:pic>
      <p:pic>
        <p:nvPicPr>
          <p:cNvPr id="11" name="Γραφικό 10" descr="Internet με συμπαγές γέμισμα">
            <a:extLst>
              <a:ext uri="{FF2B5EF4-FFF2-40B4-BE49-F238E27FC236}">
                <a16:creationId xmlns:a16="http://schemas.microsoft.com/office/drawing/2014/main" id="{3A3CCAA2-E3D1-AFFB-4E4F-4A93F30CCE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88227" y="5133546"/>
            <a:ext cx="457200" cy="457200"/>
          </a:xfrm>
          <a:prstGeom prst="rect">
            <a:avLst/>
          </a:prstGeom>
        </p:spPr>
      </p:pic>
      <p:pic>
        <p:nvPicPr>
          <p:cNvPr id="13" name="Γραφικό 12" descr="Βεντούζα απόφραξης περίγραμμα">
            <a:extLst>
              <a:ext uri="{FF2B5EF4-FFF2-40B4-BE49-F238E27FC236}">
                <a16:creationId xmlns:a16="http://schemas.microsoft.com/office/drawing/2014/main" id="{DB781AC9-17D7-A8E7-52F5-240E991B03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335136">
            <a:off x="9495083" y="4058853"/>
            <a:ext cx="328864" cy="328864"/>
          </a:xfrm>
          <a:prstGeom prst="rect">
            <a:avLst/>
          </a:prstGeom>
        </p:spPr>
      </p:pic>
      <p:pic>
        <p:nvPicPr>
          <p:cNvPr id="15" name="Γραφικό 14" descr="Ντοσιέ επιλεγμένο με συμπαγές γέμισμα">
            <a:extLst>
              <a:ext uri="{FF2B5EF4-FFF2-40B4-BE49-F238E27FC236}">
                <a16:creationId xmlns:a16="http://schemas.microsoft.com/office/drawing/2014/main" id="{3FA98FBF-D724-60EF-20FD-10F0D1C2716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19025" y="4033225"/>
            <a:ext cx="385348" cy="385348"/>
          </a:xfrm>
          <a:prstGeom prst="rect">
            <a:avLst/>
          </a:prstGeom>
        </p:spPr>
      </p:pic>
      <p:pic>
        <p:nvPicPr>
          <p:cNvPr id="17" name="Γραφικό 16" descr="Κομμάτια παζλ με συμπαγές γέμισμα">
            <a:extLst>
              <a:ext uri="{FF2B5EF4-FFF2-40B4-BE49-F238E27FC236}">
                <a16:creationId xmlns:a16="http://schemas.microsoft.com/office/drawing/2014/main" id="{A0389F2A-D5B3-5B74-9964-EF103BBBF94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204597" y="4024076"/>
            <a:ext cx="344120" cy="344120"/>
          </a:xfrm>
          <a:prstGeom prst="rect">
            <a:avLst/>
          </a:prstGeom>
        </p:spPr>
      </p:pic>
      <p:pic>
        <p:nvPicPr>
          <p:cNvPr id="19" name="Γραφικό 18" descr="Εγχειρίδιο τακτικής και στρατηγικής με συμπαγές γέμισμα">
            <a:extLst>
              <a:ext uri="{FF2B5EF4-FFF2-40B4-BE49-F238E27FC236}">
                <a16:creationId xmlns:a16="http://schemas.microsoft.com/office/drawing/2014/main" id="{F7CDFDDB-E894-13EA-2978-BFFC0480236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79597" y="4022411"/>
            <a:ext cx="385348" cy="38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979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A45ED2-0282-5D5A-F94D-AD4687A2D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</a:t>
            </a:r>
            <a:endParaRPr lang="el-GR" dirty="0"/>
          </a:p>
        </p:txBody>
      </p:sp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6DC8263B-5F87-AC0A-1432-B26D28A88B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0573469"/>
              </p:ext>
            </p:extLst>
          </p:nvPr>
        </p:nvGraphicFramePr>
        <p:xfrm>
          <a:off x="2312657" y="4033225"/>
          <a:ext cx="8128000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53090402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87577963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27240075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7126485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41582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360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cap="none" spc="0" dirty="0">
                          <a:ln w="12700">
                            <a:solidFill>
                              <a:schemeClr val="accent1"/>
                            </a:solidFill>
                            <a:prstDash val="solid"/>
                          </a:ln>
                          <a:pattFill prst="pct50">
                            <a:fgClr>
                              <a:schemeClr val="accent1"/>
                            </a:fgClr>
                            <a:bgClr>
                              <a:schemeClr val="accent1">
                                <a:lumMod val="20000"/>
                                <a:lumOff val="80000"/>
                              </a:schemeClr>
                            </a:bgClr>
                          </a:pattFill>
                          <a:effectLst>
                            <a:outerShdw dist="38100" dir="2640000" algn="bl" rotWithShape="0">
                              <a:schemeClr val="accent1"/>
                            </a:outerShd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cap="none" spc="0" dirty="0">
                          <a:ln w="12700">
                            <a:solidFill>
                              <a:schemeClr val="accent1"/>
                            </a:solidFill>
                            <a:prstDash val="solid"/>
                          </a:ln>
                          <a:pattFill prst="pct50">
                            <a:fgClr>
                              <a:schemeClr val="accent1"/>
                            </a:fgClr>
                            <a:bgClr>
                              <a:schemeClr val="accent1">
                                <a:lumMod val="20000"/>
                                <a:lumOff val="80000"/>
                              </a:schemeClr>
                            </a:bgClr>
                          </a:pattFill>
                          <a:effectLst>
                            <a:outerShdw dist="38100" dir="2640000" algn="bl" rotWithShape="0">
                              <a:schemeClr val="accent1"/>
                            </a:outerShd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67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cap="none" spc="0" dirty="0">
                          <a:ln w="12700">
                            <a:solidFill>
                              <a:schemeClr val="accent1"/>
                            </a:solidFill>
                            <a:prstDash val="solid"/>
                          </a:ln>
                          <a:pattFill prst="pct50">
                            <a:fgClr>
                              <a:schemeClr val="accent1"/>
                            </a:fgClr>
                            <a:bgClr>
                              <a:schemeClr val="accent1">
                                <a:lumMod val="20000"/>
                                <a:lumOff val="80000"/>
                              </a:schemeClr>
                            </a:bgClr>
                          </a:pattFill>
                          <a:effectLst>
                            <a:outerShdw dist="38100" dir="2640000" algn="bl" rotWithShape="0">
                              <a:schemeClr val="accent1"/>
                            </a:outerShd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6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cap="none" spc="0" dirty="0">
                          <a:ln w="12700">
                            <a:solidFill>
                              <a:schemeClr val="accent1"/>
                            </a:solidFill>
                            <a:prstDash val="solid"/>
                          </a:ln>
                          <a:pattFill prst="pct50">
                            <a:fgClr>
                              <a:schemeClr val="accent1"/>
                            </a:fgClr>
                            <a:bgClr>
                              <a:schemeClr val="accent1">
                                <a:lumMod val="20000"/>
                                <a:lumOff val="80000"/>
                              </a:schemeClr>
                            </a:bgClr>
                          </a:pattFill>
                          <a:effectLst>
                            <a:outerShdw dist="38100" dir="2640000" algn="bl" rotWithShape="0">
                              <a:schemeClr val="accent1"/>
                            </a:outerShd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450689"/>
                  </a:ext>
                </a:extLst>
              </a:tr>
            </a:tbl>
          </a:graphicData>
        </a:graphic>
      </p:graphicFrame>
      <p:pic>
        <p:nvPicPr>
          <p:cNvPr id="6" name="Γραφικό 5" descr="Χέρι ρομπότ περίγραμμα">
            <a:extLst>
              <a:ext uri="{FF2B5EF4-FFF2-40B4-BE49-F238E27FC236}">
                <a16:creationId xmlns:a16="http://schemas.microsoft.com/office/drawing/2014/main" id="{8BAA6521-20EF-EB03-B686-B08E518A0F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30945" y="4309200"/>
            <a:ext cx="457200" cy="457200"/>
          </a:xfrm>
          <a:prstGeom prst="rect">
            <a:avLst/>
          </a:prstGeom>
        </p:spPr>
      </p:pic>
      <p:pic>
        <p:nvPicPr>
          <p:cNvPr id="9" name="Γραφικό 8" descr="Επεξεργαστής με συμπαγές γέμισμα">
            <a:extLst>
              <a:ext uri="{FF2B5EF4-FFF2-40B4-BE49-F238E27FC236}">
                <a16:creationId xmlns:a16="http://schemas.microsoft.com/office/drawing/2014/main" id="{27E9F630-1E66-3E79-6C33-01F18F51B2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30945" y="4764091"/>
            <a:ext cx="371764" cy="371764"/>
          </a:xfrm>
          <a:prstGeom prst="rect">
            <a:avLst/>
          </a:prstGeom>
        </p:spPr>
      </p:pic>
      <p:pic>
        <p:nvPicPr>
          <p:cNvPr id="11" name="Γραφικό 10" descr="Internet με συμπαγές γέμισμα">
            <a:extLst>
              <a:ext uri="{FF2B5EF4-FFF2-40B4-BE49-F238E27FC236}">
                <a16:creationId xmlns:a16="http://schemas.microsoft.com/office/drawing/2014/main" id="{3A3CCAA2-E3D1-AFFB-4E4F-4A93F30CCE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788227" y="5133546"/>
            <a:ext cx="457200" cy="457200"/>
          </a:xfrm>
          <a:prstGeom prst="rect">
            <a:avLst/>
          </a:prstGeom>
        </p:spPr>
      </p:pic>
      <p:pic>
        <p:nvPicPr>
          <p:cNvPr id="13" name="Γραφικό 12" descr="Βεντούζα απόφραξης περίγραμμα">
            <a:extLst>
              <a:ext uri="{FF2B5EF4-FFF2-40B4-BE49-F238E27FC236}">
                <a16:creationId xmlns:a16="http://schemas.microsoft.com/office/drawing/2014/main" id="{DB781AC9-17D7-A8E7-52F5-240E991B033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1335136">
            <a:off x="9495083" y="4058853"/>
            <a:ext cx="328864" cy="328864"/>
          </a:xfrm>
          <a:prstGeom prst="rect">
            <a:avLst/>
          </a:prstGeom>
        </p:spPr>
      </p:pic>
      <p:pic>
        <p:nvPicPr>
          <p:cNvPr id="15" name="Γραφικό 14" descr="Ντοσιέ επιλεγμένο με συμπαγές γέμισμα">
            <a:extLst>
              <a:ext uri="{FF2B5EF4-FFF2-40B4-BE49-F238E27FC236}">
                <a16:creationId xmlns:a16="http://schemas.microsoft.com/office/drawing/2014/main" id="{3FA98FBF-D724-60EF-20FD-10F0D1C2716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519025" y="4033225"/>
            <a:ext cx="385348" cy="385348"/>
          </a:xfrm>
          <a:prstGeom prst="rect">
            <a:avLst/>
          </a:prstGeom>
        </p:spPr>
      </p:pic>
      <p:pic>
        <p:nvPicPr>
          <p:cNvPr id="17" name="Γραφικό 16" descr="Κομμάτια παζλ με συμπαγές γέμισμα">
            <a:extLst>
              <a:ext uri="{FF2B5EF4-FFF2-40B4-BE49-F238E27FC236}">
                <a16:creationId xmlns:a16="http://schemas.microsoft.com/office/drawing/2014/main" id="{A0389F2A-D5B3-5B74-9964-EF103BBBF94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204597" y="4024076"/>
            <a:ext cx="344120" cy="344120"/>
          </a:xfrm>
          <a:prstGeom prst="rect">
            <a:avLst/>
          </a:prstGeom>
        </p:spPr>
      </p:pic>
      <p:pic>
        <p:nvPicPr>
          <p:cNvPr id="19" name="Γραφικό 18" descr="Εγχειρίδιο τακτικής και στρατηγικής με συμπαγές γέμισμα">
            <a:extLst>
              <a:ext uri="{FF2B5EF4-FFF2-40B4-BE49-F238E27FC236}">
                <a16:creationId xmlns:a16="http://schemas.microsoft.com/office/drawing/2014/main" id="{F7CDFDDB-E894-13EA-2978-BFFC04802369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779597" y="4022411"/>
            <a:ext cx="385348" cy="385348"/>
          </a:xfrm>
          <a:prstGeom prst="rect">
            <a:avLst/>
          </a:prstGeom>
        </p:spPr>
      </p:pic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FCDEB3C4-21AA-5928-072A-39FA68E58494}"/>
              </a:ext>
            </a:extLst>
          </p:cNvPr>
          <p:cNvCxnSpPr/>
          <p:nvPr/>
        </p:nvCxnSpPr>
        <p:spPr>
          <a:xfrm>
            <a:off x="9252642" y="5441133"/>
            <a:ext cx="470780" cy="470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>
            <a:extLst>
              <a:ext uri="{FF2B5EF4-FFF2-40B4-BE49-F238E27FC236}">
                <a16:creationId xmlns:a16="http://schemas.microsoft.com/office/drawing/2014/main" id="{CF9C4BC7-6C50-2DAC-6B50-ED0CB9841DB8}"/>
              </a:ext>
            </a:extLst>
          </p:cNvPr>
          <p:cNvCxnSpPr/>
          <p:nvPr/>
        </p:nvCxnSpPr>
        <p:spPr>
          <a:xfrm flipH="1">
            <a:off x="4753069" y="5395865"/>
            <a:ext cx="271604" cy="5794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74D65E1-22E3-01EC-E003-C9201362FE62}"/>
              </a:ext>
            </a:extLst>
          </p:cNvPr>
          <p:cNvSpPr txBox="1"/>
          <p:nvPr/>
        </p:nvSpPr>
        <p:spPr>
          <a:xfrm>
            <a:off x="9080625" y="5911222"/>
            <a:ext cx="24905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Recommended allocation (MS = 22) </a:t>
            </a:r>
            <a:endParaRPr lang="el-GR" dirty="0">
              <a:solidFill>
                <a:srgbClr val="00B0F0"/>
              </a:solidFill>
            </a:endParaRPr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EDA22257-9A3D-96F6-FEC8-029F47AC9043}"/>
              </a:ext>
            </a:extLst>
          </p:cNvPr>
          <p:cNvSpPr/>
          <p:nvPr/>
        </p:nvSpPr>
        <p:spPr>
          <a:xfrm>
            <a:off x="3249357" y="5935616"/>
            <a:ext cx="249053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Optimal allocation (MS = 6)</a:t>
            </a:r>
            <a:endParaRPr lang="el-GR" sz="2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4" name="Θέση περιεχομένου 2">
            <a:extLst>
              <a:ext uri="{FF2B5EF4-FFF2-40B4-BE49-F238E27FC236}">
                <a16:creationId xmlns:a16="http://schemas.microsoft.com/office/drawing/2014/main" id="{6D63CCBE-FBFD-529A-F3F6-1DF4B7D9EAF6}"/>
              </a:ext>
            </a:extLst>
          </p:cNvPr>
          <p:cNvSpPr txBox="1">
            <a:spLocks/>
          </p:cNvSpPr>
          <p:nvPr/>
        </p:nvSpPr>
        <p:spPr>
          <a:xfrm>
            <a:off x="1991683" y="1813124"/>
            <a:ext cx="8915400" cy="37776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/>
              <a:t>N machines, M jobs</a:t>
            </a:r>
          </a:p>
          <a:p>
            <a:r>
              <a:rPr lang="en-US" sz="2400"/>
              <a:t>Processing times</a:t>
            </a:r>
          </a:p>
          <a:p>
            <a:r>
              <a:rPr lang="en-US" sz="2400"/>
              <a:t>Goal: minimize </a:t>
            </a:r>
            <a:r>
              <a:rPr lang="el-GR" sz="2400">
                <a:solidFill>
                  <a:srgbClr val="00B050"/>
                </a:solidFill>
              </a:rPr>
              <a:t>Μ</a:t>
            </a:r>
            <a:r>
              <a:rPr lang="en-US" sz="2400">
                <a:solidFill>
                  <a:srgbClr val="00B050"/>
                </a:solidFill>
              </a:rPr>
              <a:t>akespan</a:t>
            </a:r>
            <a:r>
              <a:rPr lang="en-US" sz="2400"/>
              <a:t> = max total processing time</a:t>
            </a:r>
          </a:p>
          <a:p>
            <a:endParaRPr lang="el-G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452784-BF3C-E82C-585D-971202DF74E7}"/>
                  </a:ext>
                </a:extLst>
              </p:cNvPr>
              <p:cNvSpPr txBox="1"/>
              <p:nvPr/>
            </p:nvSpPr>
            <p:spPr>
              <a:xfrm>
                <a:off x="10701196" y="3820562"/>
                <a:ext cx="1285592" cy="6127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l-GR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l-GR" b="0" i="1" smtClean="0"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acc>
                      <m:r>
                        <a:rPr lang="el-G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l-G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b="0" i="1" smtClean="0">
                              <a:solidFill>
                                <a:srgbClr val="00B0F0"/>
                              </a:solidFill>
                              <a:latin typeface="Cambria Math" panose="02040503050406030204" pitchFamily="18" charset="0"/>
                            </a:rPr>
                            <m:t>22</m:t>
                          </m:r>
                        </m:num>
                        <m:den>
                          <m:r>
                            <a:rPr lang="el-GR" b="1" i="1">
                              <a:ln w="12700">
                                <a:solidFill>
                                  <a:schemeClr val="accent1"/>
                                </a:solidFill>
                                <a:prstDash val="solid"/>
                              </a:ln>
                              <a:pattFill prst="pct50">
                                <a:fgClr>
                                  <a:schemeClr val="accent1"/>
                                </a:fgClr>
                                <a:bgClr>
                                  <a:schemeClr val="accent1">
                                    <a:lumMod val="20000"/>
                                    <a:lumOff val="80000"/>
                                  </a:schemeClr>
                                </a:bgClr>
                              </a:pattFill>
                              <a:effectLst>
                                <a:outerShdw dist="38100" dir="2640000" algn="bl" rotWithShape="0">
                                  <a:schemeClr val="accent1"/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m:rPr>
                              <m:nor/>
                            </m:rPr>
                            <a:rPr lang="el-GR" b="1" dirty="0">
                              <a:ln w="12700">
                                <a:solidFill>
                                  <a:schemeClr val="accent1"/>
                                </a:solidFill>
                                <a:prstDash val="solid"/>
                              </a:ln>
                              <a:pattFill prst="pct50">
                                <a:fgClr>
                                  <a:schemeClr val="accent1"/>
                                </a:fgClr>
                                <a:bgClr>
                                  <a:schemeClr val="accent1">
                                    <a:lumMod val="20000"/>
                                    <a:lumOff val="80000"/>
                                  </a:schemeClr>
                                </a:bgClr>
                              </a:pattFill>
                              <a:effectLst>
                                <a:outerShdw dist="38100" dir="2640000" algn="bl" rotWithShape="0">
                                  <a:schemeClr val="accent1"/>
                                </a:outerShdw>
                              </a:effectLst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l-GR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B452784-BF3C-E82C-585D-971202DF74E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1196" y="3820562"/>
                <a:ext cx="1285592" cy="61273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Ορθογώνιο 19">
            <a:extLst>
              <a:ext uri="{FF2B5EF4-FFF2-40B4-BE49-F238E27FC236}">
                <a16:creationId xmlns:a16="http://schemas.microsoft.com/office/drawing/2014/main" id="{45C7B0BC-CC2B-27AA-73FD-7B38C33AC0F9}"/>
              </a:ext>
            </a:extLst>
          </p:cNvPr>
          <p:cNvSpPr/>
          <p:nvPr/>
        </p:nvSpPr>
        <p:spPr>
          <a:xfrm>
            <a:off x="6003634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el-G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57368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A45ED2-0282-5D5A-F94D-AD4687A2D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</a:t>
            </a:r>
            <a:endParaRPr lang="el-G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3DCB613C-591F-A7BF-66E3-AB5B37FEF3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091017" y="1663511"/>
                <a:ext cx="8915400" cy="3777622"/>
              </a:xfrm>
            </p:spPr>
            <p:txBody>
              <a:bodyPr/>
              <a:lstStyle/>
              <a:p>
                <a:r>
                  <a:rPr lang="en-US" sz="2400" b="1" dirty="0"/>
                  <a:t>VCG</a:t>
                </a:r>
                <a:r>
                  <a:rPr lang="en-US" sz="2400" dirty="0"/>
                  <a:t> selects </a:t>
                </a:r>
                <a:r>
                  <a:rPr lang="en-US" sz="2400" dirty="0">
                    <a:solidFill>
                      <a:schemeClr val="bg2">
                        <a:lumMod val="50000"/>
                      </a:schemeClr>
                    </a:solidFill>
                  </a:rPr>
                  <a:t>minimum</a:t>
                </a:r>
                <a:r>
                  <a:rPr lang="en-US" sz="2400" dirty="0"/>
                  <a:t> processing time per task</a:t>
                </a:r>
              </a:p>
              <a:p>
                <a:r>
                  <a:rPr lang="en-US" sz="2400" dirty="0"/>
                  <a:t>Ignores prediction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-consistent,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-robust</a:t>
                </a:r>
                <a:endParaRPr lang="el-GR" dirty="0"/>
              </a:p>
            </p:txBody>
          </p:sp>
        </mc:Choice>
        <mc:Fallback xmlns="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3DCB613C-591F-A7BF-66E3-AB5B37FEF3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091017" y="1663511"/>
                <a:ext cx="8915400" cy="3777622"/>
              </a:xfrm>
              <a:blipFill>
                <a:blip r:embed="rId2"/>
                <a:stretch>
                  <a:fillRect l="-957" t="-129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Πίνακας 3">
            <a:extLst>
              <a:ext uri="{FF2B5EF4-FFF2-40B4-BE49-F238E27FC236}">
                <a16:creationId xmlns:a16="http://schemas.microsoft.com/office/drawing/2014/main" id="{6DC8263B-5F87-AC0A-1432-B26D28A88B83}"/>
              </a:ext>
            </a:extLst>
          </p:cNvPr>
          <p:cNvGraphicFramePr>
            <a:graphicFrameLocks noGrp="1"/>
          </p:cNvGraphicFramePr>
          <p:nvPr/>
        </p:nvGraphicFramePr>
        <p:xfrm>
          <a:off x="2312657" y="4033225"/>
          <a:ext cx="8128000" cy="14833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3530904021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87577963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27240075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07126485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141582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l-GR"/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3607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cap="none" spc="0" dirty="0">
                          <a:ln w="12700">
                            <a:solidFill>
                              <a:schemeClr val="accent1"/>
                            </a:solidFill>
                            <a:prstDash val="solid"/>
                          </a:ln>
                          <a:pattFill prst="pct50">
                            <a:fgClr>
                              <a:schemeClr val="accent1"/>
                            </a:fgClr>
                            <a:bgClr>
                              <a:schemeClr val="accent1">
                                <a:lumMod val="20000"/>
                                <a:lumOff val="80000"/>
                              </a:schemeClr>
                            </a:bgClr>
                          </a:pattFill>
                          <a:effectLst>
                            <a:outerShdw dist="38100" dir="2640000" algn="bl" rotWithShape="0">
                              <a:schemeClr val="accent1"/>
                            </a:outerShdw>
                          </a:effectLst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cap="none" spc="0" dirty="0">
                          <a:ln w="12700">
                            <a:solidFill>
                              <a:schemeClr val="accent1"/>
                            </a:solidFill>
                            <a:prstDash val="solid"/>
                          </a:ln>
                          <a:pattFill prst="pct50">
                            <a:fgClr>
                              <a:schemeClr val="accent1"/>
                            </a:fgClr>
                            <a:bgClr>
                              <a:schemeClr val="accent1">
                                <a:lumMod val="20000"/>
                                <a:lumOff val="80000"/>
                              </a:schemeClr>
                            </a:bgClr>
                          </a:pattFill>
                          <a:effectLst>
                            <a:outerShdw dist="38100" dir="2640000" algn="bl" rotWithShape="0">
                              <a:schemeClr val="accent1"/>
                            </a:outerShdw>
                          </a:effectLst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10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4671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20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9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cap="none" spc="0" dirty="0">
                          <a:ln w="12700">
                            <a:solidFill>
                              <a:schemeClr val="accent1"/>
                            </a:solidFill>
                            <a:prstDash val="solid"/>
                          </a:ln>
                          <a:pattFill prst="pct50">
                            <a:fgClr>
                              <a:schemeClr val="accent1"/>
                            </a:fgClr>
                            <a:bgClr>
                              <a:schemeClr val="accent1">
                                <a:lumMod val="20000"/>
                                <a:lumOff val="80000"/>
                              </a:schemeClr>
                            </a:bgClr>
                          </a:pattFill>
                          <a:effectLst>
                            <a:outerShdw dist="38100" dir="2640000" algn="bl" rotWithShape="0">
                              <a:schemeClr val="accent1"/>
                            </a:outerShdw>
                          </a:effectLst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66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l-GR" dirty="0"/>
                    </a:p>
                  </a:txBody>
                  <a:tcPr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b="1" cap="none" spc="0" dirty="0">
                          <a:ln w="12700">
                            <a:solidFill>
                              <a:schemeClr val="accent1"/>
                            </a:solidFill>
                            <a:prstDash val="solid"/>
                          </a:ln>
                          <a:pattFill prst="pct50">
                            <a:fgClr>
                              <a:schemeClr val="accent1"/>
                            </a:fgClr>
                            <a:bgClr>
                              <a:schemeClr val="accent1">
                                <a:lumMod val="20000"/>
                                <a:lumOff val="80000"/>
                              </a:schemeClr>
                            </a:bgClr>
                          </a:pattFill>
                          <a:effectLst>
                            <a:outerShdw dist="38100" dir="2640000" algn="bl" rotWithShape="0">
                              <a:schemeClr val="accent1"/>
                            </a:outerShdw>
                          </a:effectLst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8450689"/>
                  </a:ext>
                </a:extLst>
              </a:tr>
            </a:tbl>
          </a:graphicData>
        </a:graphic>
      </p:graphicFrame>
      <p:pic>
        <p:nvPicPr>
          <p:cNvPr id="6" name="Γραφικό 5" descr="Χέρι ρομπότ περίγραμμα">
            <a:extLst>
              <a:ext uri="{FF2B5EF4-FFF2-40B4-BE49-F238E27FC236}">
                <a16:creationId xmlns:a16="http://schemas.microsoft.com/office/drawing/2014/main" id="{8BAA6521-20EF-EB03-B686-B08E518A0F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830945" y="4309200"/>
            <a:ext cx="457200" cy="457200"/>
          </a:xfrm>
          <a:prstGeom prst="rect">
            <a:avLst/>
          </a:prstGeom>
        </p:spPr>
      </p:pic>
      <p:pic>
        <p:nvPicPr>
          <p:cNvPr id="9" name="Γραφικό 8" descr="Επεξεργαστής με συμπαγές γέμισμα">
            <a:extLst>
              <a:ext uri="{FF2B5EF4-FFF2-40B4-BE49-F238E27FC236}">
                <a16:creationId xmlns:a16="http://schemas.microsoft.com/office/drawing/2014/main" id="{27E9F630-1E66-3E79-6C33-01F18F51B2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30945" y="4764091"/>
            <a:ext cx="371764" cy="371764"/>
          </a:xfrm>
          <a:prstGeom prst="rect">
            <a:avLst/>
          </a:prstGeom>
        </p:spPr>
      </p:pic>
      <p:pic>
        <p:nvPicPr>
          <p:cNvPr id="11" name="Γραφικό 10" descr="Internet με συμπαγές γέμισμα">
            <a:extLst>
              <a:ext uri="{FF2B5EF4-FFF2-40B4-BE49-F238E27FC236}">
                <a16:creationId xmlns:a16="http://schemas.microsoft.com/office/drawing/2014/main" id="{3A3CCAA2-E3D1-AFFB-4E4F-4A93F30CCE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88227" y="5133546"/>
            <a:ext cx="457200" cy="457200"/>
          </a:xfrm>
          <a:prstGeom prst="rect">
            <a:avLst/>
          </a:prstGeom>
        </p:spPr>
      </p:pic>
      <p:pic>
        <p:nvPicPr>
          <p:cNvPr id="13" name="Γραφικό 12" descr="Βεντούζα απόφραξης περίγραμμα">
            <a:extLst>
              <a:ext uri="{FF2B5EF4-FFF2-40B4-BE49-F238E27FC236}">
                <a16:creationId xmlns:a16="http://schemas.microsoft.com/office/drawing/2014/main" id="{DB781AC9-17D7-A8E7-52F5-240E991B03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335136">
            <a:off x="9495083" y="4058853"/>
            <a:ext cx="328864" cy="328864"/>
          </a:xfrm>
          <a:prstGeom prst="rect">
            <a:avLst/>
          </a:prstGeom>
        </p:spPr>
      </p:pic>
      <p:pic>
        <p:nvPicPr>
          <p:cNvPr id="15" name="Γραφικό 14" descr="Ντοσιέ επιλεγμένο με συμπαγές γέμισμα">
            <a:extLst>
              <a:ext uri="{FF2B5EF4-FFF2-40B4-BE49-F238E27FC236}">
                <a16:creationId xmlns:a16="http://schemas.microsoft.com/office/drawing/2014/main" id="{3FA98FBF-D724-60EF-20FD-10F0D1C2716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19025" y="4033225"/>
            <a:ext cx="385348" cy="385348"/>
          </a:xfrm>
          <a:prstGeom prst="rect">
            <a:avLst/>
          </a:prstGeom>
        </p:spPr>
      </p:pic>
      <p:pic>
        <p:nvPicPr>
          <p:cNvPr id="17" name="Γραφικό 16" descr="Κομμάτια παζλ με συμπαγές γέμισμα">
            <a:extLst>
              <a:ext uri="{FF2B5EF4-FFF2-40B4-BE49-F238E27FC236}">
                <a16:creationId xmlns:a16="http://schemas.microsoft.com/office/drawing/2014/main" id="{A0389F2A-D5B3-5B74-9964-EF103BBBF94E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04597" y="4024076"/>
            <a:ext cx="344120" cy="344120"/>
          </a:xfrm>
          <a:prstGeom prst="rect">
            <a:avLst/>
          </a:prstGeom>
        </p:spPr>
      </p:pic>
      <p:pic>
        <p:nvPicPr>
          <p:cNvPr id="19" name="Γραφικό 18" descr="Εγχειρίδιο τακτικής και στρατηγικής με συμπαγές γέμισμα">
            <a:extLst>
              <a:ext uri="{FF2B5EF4-FFF2-40B4-BE49-F238E27FC236}">
                <a16:creationId xmlns:a16="http://schemas.microsoft.com/office/drawing/2014/main" id="{F7CDFDDB-E894-13EA-2978-BFFC0480236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779597" y="4022411"/>
            <a:ext cx="385348" cy="385348"/>
          </a:xfrm>
          <a:prstGeom prst="rect">
            <a:avLst/>
          </a:prstGeom>
        </p:spPr>
      </p:pic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FCDEB3C4-21AA-5928-072A-39FA68E58494}"/>
              </a:ext>
            </a:extLst>
          </p:cNvPr>
          <p:cNvCxnSpPr/>
          <p:nvPr/>
        </p:nvCxnSpPr>
        <p:spPr>
          <a:xfrm>
            <a:off x="9252642" y="5441133"/>
            <a:ext cx="470780" cy="470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>
            <a:extLst>
              <a:ext uri="{FF2B5EF4-FFF2-40B4-BE49-F238E27FC236}">
                <a16:creationId xmlns:a16="http://schemas.microsoft.com/office/drawing/2014/main" id="{CF9C4BC7-6C50-2DAC-6B50-ED0CB9841DB8}"/>
              </a:ext>
            </a:extLst>
          </p:cNvPr>
          <p:cNvCxnSpPr/>
          <p:nvPr/>
        </p:nvCxnSpPr>
        <p:spPr>
          <a:xfrm flipH="1">
            <a:off x="4753069" y="5395865"/>
            <a:ext cx="271604" cy="5794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74D65E1-22E3-01EC-E003-C9201362FE62}"/>
              </a:ext>
            </a:extLst>
          </p:cNvPr>
          <p:cNvSpPr txBox="1"/>
          <p:nvPr/>
        </p:nvSpPr>
        <p:spPr>
          <a:xfrm>
            <a:off x="9080625" y="5911222"/>
            <a:ext cx="2423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Recommended allocation (MS = 22) </a:t>
            </a:r>
            <a:endParaRPr lang="el-GR" dirty="0">
              <a:solidFill>
                <a:srgbClr val="00B0F0"/>
              </a:solidFill>
            </a:endParaRPr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EDA22257-9A3D-96F6-FEC8-029F47AC9043}"/>
              </a:ext>
            </a:extLst>
          </p:cNvPr>
          <p:cNvSpPr/>
          <p:nvPr/>
        </p:nvSpPr>
        <p:spPr>
          <a:xfrm>
            <a:off x="3249358" y="5935616"/>
            <a:ext cx="2671608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Optimal allocation (MS = 6)</a:t>
            </a:r>
            <a:endParaRPr lang="el-GR" sz="2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5" name="Οβάλ 4">
            <a:extLst>
              <a:ext uri="{FF2B5EF4-FFF2-40B4-BE49-F238E27FC236}">
                <a16:creationId xmlns:a16="http://schemas.microsoft.com/office/drawing/2014/main" id="{57B4ECB3-8D4E-59F0-5EC7-601BAB621BCD}"/>
              </a:ext>
            </a:extLst>
          </p:cNvPr>
          <p:cNvSpPr/>
          <p:nvPr/>
        </p:nvSpPr>
        <p:spPr>
          <a:xfrm>
            <a:off x="4463358" y="4801254"/>
            <a:ext cx="579422" cy="30585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918C8E61-71F7-799B-3A74-BA5425A17BBF}"/>
              </a:ext>
            </a:extLst>
          </p:cNvPr>
          <p:cNvSpPr/>
          <p:nvPr/>
        </p:nvSpPr>
        <p:spPr>
          <a:xfrm>
            <a:off x="6076892" y="4458241"/>
            <a:ext cx="579422" cy="30585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81AA0F1D-1722-59F6-E945-6D229C830DCE}"/>
              </a:ext>
            </a:extLst>
          </p:cNvPr>
          <p:cNvSpPr/>
          <p:nvPr/>
        </p:nvSpPr>
        <p:spPr>
          <a:xfrm>
            <a:off x="7707178" y="4448176"/>
            <a:ext cx="579422" cy="30585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Οβάλ 17">
            <a:extLst>
              <a:ext uri="{FF2B5EF4-FFF2-40B4-BE49-F238E27FC236}">
                <a16:creationId xmlns:a16="http://schemas.microsoft.com/office/drawing/2014/main" id="{90577C6A-E3B3-BA7E-D620-B43CB1849396}"/>
              </a:ext>
            </a:extLst>
          </p:cNvPr>
          <p:cNvSpPr/>
          <p:nvPr/>
        </p:nvSpPr>
        <p:spPr>
          <a:xfrm>
            <a:off x="9313077" y="4808035"/>
            <a:ext cx="579422" cy="30585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1CAE3C-600F-38F5-E81E-FDBCFB41FD96}"/>
              </a:ext>
            </a:extLst>
          </p:cNvPr>
          <p:cNvSpPr txBox="1"/>
          <p:nvPr/>
        </p:nvSpPr>
        <p:spPr>
          <a:xfrm>
            <a:off x="10440657" y="3511392"/>
            <a:ext cx="9395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VCG MS = 8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799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4" grpId="0" animBg="1"/>
      <p:bldP spid="18" grpId="0" animBg="1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A45ED2-0282-5D5A-F94D-AD4687A2D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Scheduling</a:t>
            </a:r>
            <a:endParaRPr lang="el-G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3DCB613C-591F-A7BF-66E3-AB5B37FEF30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84018" y="1724571"/>
                <a:ext cx="9585277" cy="3777622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Inspired by [</a:t>
                </a:r>
                <a:r>
                  <a:rPr lang="en-US" sz="2400" dirty="0" err="1"/>
                  <a:t>Balkanski</a:t>
                </a:r>
                <a:r>
                  <a:rPr lang="en-US" sz="2400" dirty="0"/>
                  <a:t> et al. 22]</a:t>
                </a:r>
              </a:p>
              <a:p>
                <a:pPr lvl="1"/>
                <a:r>
                  <a:rPr lang="en-US" sz="2000" dirty="0"/>
                  <a:t>They use </a:t>
                </a:r>
                <a:r>
                  <a:rPr lang="en-US" sz="2000" b="1" dirty="0"/>
                  <a:t>input</a:t>
                </a:r>
                <a:r>
                  <a:rPr lang="en-US" sz="2000" dirty="0"/>
                  <a:t> predictions </a:t>
                </a:r>
              </a:p>
              <a:p>
                <a:r>
                  <a:rPr lang="en-US" sz="2400" dirty="0"/>
                  <a:t>Simple mechanism: Give priority to </a:t>
                </a:r>
                <a:r>
                  <a:rPr lang="en-US" sz="2400" dirty="0">
                    <a:solidFill>
                      <a:srgbClr val="00B0F0"/>
                    </a:solidFill>
                  </a:rPr>
                  <a:t>recommendation</a:t>
                </a:r>
                <a:r>
                  <a:rPr lang="en-US" sz="2400" dirty="0"/>
                  <a:t> via weights and apply weighted </a:t>
                </a:r>
                <a:r>
                  <a:rPr lang="en-US" sz="2400" b="1" dirty="0"/>
                  <a:t>VCG </a:t>
                </a:r>
                <a:r>
                  <a:rPr lang="en-US" sz="2400" dirty="0"/>
                  <a:t>per task</a:t>
                </a:r>
                <a:r>
                  <a:rPr lang="el-GR" sz="2400" dirty="0"/>
                  <a:t> (</a:t>
                </a:r>
                <a:r>
                  <a:rPr lang="en-US" sz="2400" dirty="0"/>
                  <a:t>weight 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b="1" dirty="0"/>
                  <a:t> </a:t>
                </a:r>
                <a:r>
                  <a:rPr lang="en-US" sz="2400" dirty="0"/>
                  <a:t>or 1)</a:t>
                </a:r>
                <a:endParaRPr lang="el-GR" sz="2400" b="1" dirty="0"/>
              </a:p>
            </p:txBody>
          </p:sp>
        </mc:Choice>
        <mc:Fallback xmlns="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3DCB613C-591F-A7BF-66E3-AB5B37FEF30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84018" y="1724571"/>
                <a:ext cx="9585277" cy="3777622"/>
              </a:xfrm>
              <a:blipFill>
                <a:blip r:embed="rId2"/>
                <a:stretch>
                  <a:fillRect l="-891" t="-1290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Πίνακας 3">
                <a:extLst>
                  <a:ext uri="{FF2B5EF4-FFF2-40B4-BE49-F238E27FC236}">
                    <a16:creationId xmlns:a16="http://schemas.microsoft.com/office/drawing/2014/main" id="{6DC8263B-5F87-AC0A-1432-B26D28A88B8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37094493"/>
                  </p:ext>
                </p:extLst>
              </p:nvPr>
            </p:nvGraphicFramePr>
            <p:xfrm>
              <a:off x="2312657" y="4033225"/>
              <a:ext cx="8128000" cy="148336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3530904021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87577963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272400752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07126485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14158252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8360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l-GR" dirty="0"/>
                        </a:p>
                      </a:txBody>
                      <a:tcPr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7030A0"/>
                              </a:solidFill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l-GR" dirty="0"/>
                            <a:t>5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7030A0"/>
                              </a:solidFill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l-GR" b="1" cap="none" spc="0" dirty="0">
                              <a:ln w="12700">
                                <a:solidFill>
                                  <a:schemeClr val="accent1"/>
                                </a:solidFill>
                                <a:prstDash val="solid"/>
                              </a:ln>
                              <a:pattFill prst="pct50">
                                <a:fgClr>
                                  <a:schemeClr val="accent1"/>
                                </a:fgClr>
                                <a:bgClr>
                                  <a:schemeClr val="accent1">
                                    <a:lumMod val="20000"/>
                                    <a:lumOff val="80000"/>
                                  </a:schemeClr>
                                </a:bgClr>
                              </a:pattFill>
                              <a:effectLst>
                                <a:outerShdw dist="38100" dir="2640000" algn="bl" rotWithShape="0">
                                  <a:schemeClr val="accent1"/>
                                </a:outerShdw>
                              </a:effectLst>
                            </a:rPr>
                            <a:t>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7030A0"/>
                              </a:solidFill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l-GR" b="1" cap="none" spc="0" dirty="0">
                              <a:ln w="12700">
                                <a:solidFill>
                                  <a:schemeClr val="accent1"/>
                                </a:solidFill>
                                <a:prstDash val="solid"/>
                              </a:ln>
                              <a:pattFill prst="pct50">
                                <a:fgClr>
                                  <a:schemeClr val="accent1"/>
                                </a:fgClr>
                                <a:bgClr>
                                  <a:schemeClr val="accent1">
                                    <a:lumMod val="20000"/>
                                    <a:lumOff val="80000"/>
                                  </a:schemeClr>
                                </a:bgClr>
                              </a:pattFill>
                              <a:effectLst>
                                <a:outerShdw dist="38100" dir="2640000" algn="bl" rotWithShape="0">
                                  <a:schemeClr val="accent1"/>
                                </a:outerShdw>
                              </a:effectLst>
                            </a:rPr>
                            <a:t>3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7030A0"/>
                              </a:solidFill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l-GR" dirty="0"/>
                            <a:t>10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1946719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l-GR" dirty="0"/>
                        </a:p>
                      </a:txBody>
                      <a:tcPr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0" dirty="0">
                              <a:solidFill>
                                <a:srgbClr val="7030A0"/>
                              </a:solidFill>
                              <a:latin typeface="+mn-lt"/>
                              <a:ea typeface="+mn-ea"/>
                            </a:rPr>
                            <a:t>1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l-GR" dirty="0"/>
                            <a:t>2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0" dirty="0">
                              <a:solidFill>
                                <a:srgbClr val="7030A0"/>
                              </a:solidFill>
                              <a:latin typeface="+mn-lt"/>
                              <a:ea typeface="+mn-ea"/>
                            </a:rPr>
                            <a:t>1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l-GR" dirty="0"/>
                            <a:t>20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7030A0"/>
                              </a:solidFill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l-GR" dirty="0"/>
                            <a:t>9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7030A0"/>
                              </a:solidFill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l-GR" b="1" cap="none" spc="0" dirty="0">
                              <a:ln w="12700">
                                <a:solidFill>
                                  <a:schemeClr val="accent1"/>
                                </a:solidFill>
                                <a:prstDash val="solid"/>
                              </a:ln>
                              <a:pattFill prst="pct50">
                                <a:fgClr>
                                  <a:schemeClr val="accent1"/>
                                </a:fgClr>
                                <a:bgClr>
                                  <a:schemeClr val="accent1">
                                    <a:lumMod val="20000"/>
                                    <a:lumOff val="80000"/>
                                  </a:schemeClr>
                                </a:bgClr>
                              </a:pattFill>
                              <a:effectLst>
                                <a:outerShdw dist="38100" dir="2640000" algn="bl" rotWithShape="0">
                                  <a:schemeClr val="accent1"/>
                                </a:outerShdw>
                              </a:effectLst>
                            </a:rPr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3156611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l-GR" dirty="0"/>
                        </a:p>
                      </a:txBody>
                      <a:tcPr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7030A0"/>
                              </a:solidFill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l-GR" b="1" cap="none" spc="0" dirty="0">
                              <a:ln w="12700">
                                <a:solidFill>
                                  <a:schemeClr val="accent1"/>
                                </a:solidFill>
                                <a:prstDash val="solid"/>
                              </a:ln>
                              <a:pattFill prst="pct50">
                                <a:fgClr>
                                  <a:schemeClr val="accent1"/>
                                </a:fgClr>
                                <a:bgClr>
                                  <a:schemeClr val="accent1">
                                    <a:lumMod val="20000"/>
                                    <a:lumOff val="80000"/>
                                  </a:schemeClr>
                                </a:bgClr>
                              </a:pattFill>
                              <a:effectLst>
                                <a:outerShdw dist="38100" dir="2640000" algn="bl" rotWithShape="0">
                                  <a:schemeClr val="accent1"/>
                                </a:outerShdw>
                              </a:effectLst>
                            </a:rPr>
                            <a:t>4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7030A0"/>
                              </a:solidFill>
                            </a:rPr>
                            <a:t>3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l-GR" dirty="0"/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0" dirty="0">
                              <a:solidFill>
                                <a:srgbClr val="7030A0"/>
                              </a:solidFill>
                              <a:latin typeface="+mn-lt"/>
                              <a:ea typeface="+mn-ea"/>
                            </a:rPr>
                            <a:t>1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l-GR" dirty="0"/>
                            <a:t>6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00B0F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i="0" dirty="0">
                              <a:solidFill>
                                <a:srgbClr val="7030A0"/>
                              </a:solidFill>
                              <a:latin typeface="+mn-lt"/>
                              <a:ea typeface="+mn-ea"/>
                            </a:rPr>
                            <a:t>1</a:t>
                          </a:r>
                          <a14:m>
                            <m:oMath xmlns:m="http://schemas.openxmlformats.org/officeDocument/2006/math"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×</m:t>
                              </m:r>
                            </m:oMath>
                          </a14:m>
                          <a:r>
                            <a:rPr lang="el-GR" dirty="0"/>
                            <a:t>7</a:t>
                          </a:r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solidFill>
                          <a:srgbClr val="00B0F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8450689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Πίνακας 3">
                <a:extLst>
                  <a:ext uri="{FF2B5EF4-FFF2-40B4-BE49-F238E27FC236}">
                    <a16:creationId xmlns:a16="http://schemas.microsoft.com/office/drawing/2014/main" id="{6DC8263B-5F87-AC0A-1432-B26D28A88B8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37094493"/>
                  </p:ext>
                </p:extLst>
              </p:nvPr>
            </p:nvGraphicFramePr>
            <p:xfrm>
              <a:off x="2312657" y="4033225"/>
              <a:ext cx="8128000" cy="1483360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1625600">
                      <a:extLst>
                        <a:ext uri="{9D8B030D-6E8A-4147-A177-3AD203B41FA5}">
                          <a16:colId xmlns:a16="http://schemas.microsoft.com/office/drawing/2014/main" val="3530904021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87577963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2272400752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071264850"/>
                        </a:ext>
                      </a:extLst>
                    </a:gridCol>
                    <a:gridCol w="1625600">
                      <a:extLst>
                        <a:ext uri="{9D8B030D-6E8A-4147-A177-3AD203B41FA5}">
                          <a16:colId xmlns:a16="http://schemas.microsoft.com/office/drawing/2014/main" val="1141582520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418360777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l-GR" dirty="0"/>
                        </a:p>
                      </a:txBody>
                      <a:tcPr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100000" r="-300000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752" t="-100000" r="-201128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9625" t="-100000" r="-100375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9625" t="-100000" r="-375" b="-2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467190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l-GR" dirty="0"/>
                        </a:p>
                      </a:txBody>
                      <a:tcPr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200000" r="-300000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752" t="-200000" r="-201128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99625" t="-200000" r="-100375" b="-1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99625" t="-200000" r="-375" b="-1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566116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endParaRPr lang="el-GR" dirty="0"/>
                        </a:p>
                      </a:txBody>
                      <a:tcPr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100000" t="-300000" r="-300000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200752" t="-300000" r="-201128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299625" t="-300000" r="-100375" b="-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l-GR"/>
                        </a:p>
                      </a:txBody>
                      <a:tcPr>
                        <a:lnL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T w="12700" cap="flat" cmpd="sng" algn="ctr">
                          <a:solidFill>
                            <a:schemeClr val="accent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blipFill>
                          <a:blip r:embed="rId3"/>
                          <a:stretch>
                            <a:fillRect l="-399625" t="-300000" r="-375" b="-245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928450689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6" name="Γραφικό 5" descr="Χέρι ρομπότ περίγραμμα">
            <a:extLst>
              <a:ext uri="{FF2B5EF4-FFF2-40B4-BE49-F238E27FC236}">
                <a16:creationId xmlns:a16="http://schemas.microsoft.com/office/drawing/2014/main" id="{8BAA6521-20EF-EB03-B686-B08E518A0F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30945" y="4309200"/>
            <a:ext cx="457200" cy="457200"/>
          </a:xfrm>
          <a:prstGeom prst="rect">
            <a:avLst/>
          </a:prstGeom>
        </p:spPr>
      </p:pic>
      <p:pic>
        <p:nvPicPr>
          <p:cNvPr id="9" name="Γραφικό 8" descr="Επεξεργαστής με συμπαγές γέμισμα">
            <a:extLst>
              <a:ext uri="{FF2B5EF4-FFF2-40B4-BE49-F238E27FC236}">
                <a16:creationId xmlns:a16="http://schemas.microsoft.com/office/drawing/2014/main" id="{27E9F630-1E66-3E79-6C33-01F18F51B25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30945" y="4764091"/>
            <a:ext cx="371764" cy="371764"/>
          </a:xfrm>
          <a:prstGeom prst="rect">
            <a:avLst/>
          </a:prstGeom>
        </p:spPr>
      </p:pic>
      <p:pic>
        <p:nvPicPr>
          <p:cNvPr id="11" name="Γραφικό 10" descr="Internet με συμπαγές γέμισμα">
            <a:extLst>
              <a:ext uri="{FF2B5EF4-FFF2-40B4-BE49-F238E27FC236}">
                <a16:creationId xmlns:a16="http://schemas.microsoft.com/office/drawing/2014/main" id="{3A3CCAA2-E3D1-AFFB-4E4F-4A93F30CCE2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88227" y="5133546"/>
            <a:ext cx="457200" cy="457200"/>
          </a:xfrm>
          <a:prstGeom prst="rect">
            <a:avLst/>
          </a:prstGeom>
        </p:spPr>
      </p:pic>
      <p:pic>
        <p:nvPicPr>
          <p:cNvPr id="13" name="Γραφικό 12" descr="Βεντούζα απόφραξης περίγραμμα">
            <a:extLst>
              <a:ext uri="{FF2B5EF4-FFF2-40B4-BE49-F238E27FC236}">
                <a16:creationId xmlns:a16="http://schemas.microsoft.com/office/drawing/2014/main" id="{DB781AC9-17D7-A8E7-52F5-240E991B033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335136">
            <a:off x="9495083" y="4058853"/>
            <a:ext cx="328864" cy="328864"/>
          </a:xfrm>
          <a:prstGeom prst="rect">
            <a:avLst/>
          </a:prstGeom>
        </p:spPr>
      </p:pic>
      <p:pic>
        <p:nvPicPr>
          <p:cNvPr id="15" name="Γραφικό 14" descr="Ντοσιέ επιλεγμένο με συμπαγές γέμισμα">
            <a:extLst>
              <a:ext uri="{FF2B5EF4-FFF2-40B4-BE49-F238E27FC236}">
                <a16:creationId xmlns:a16="http://schemas.microsoft.com/office/drawing/2014/main" id="{3FA98FBF-D724-60EF-20FD-10F0D1C271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519025" y="4033225"/>
            <a:ext cx="385348" cy="385348"/>
          </a:xfrm>
          <a:prstGeom prst="rect">
            <a:avLst/>
          </a:prstGeom>
        </p:spPr>
      </p:pic>
      <p:pic>
        <p:nvPicPr>
          <p:cNvPr id="17" name="Γραφικό 16" descr="Κομμάτια παζλ με συμπαγές γέμισμα">
            <a:extLst>
              <a:ext uri="{FF2B5EF4-FFF2-40B4-BE49-F238E27FC236}">
                <a16:creationId xmlns:a16="http://schemas.microsoft.com/office/drawing/2014/main" id="{A0389F2A-D5B3-5B74-9964-EF103BBBF94E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04597" y="4024076"/>
            <a:ext cx="344120" cy="344120"/>
          </a:xfrm>
          <a:prstGeom prst="rect">
            <a:avLst/>
          </a:prstGeom>
        </p:spPr>
      </p:pic>
      <p:pic>
        <p:nvPicPr>
          <p:cNvPr id="19" name="Γραφικό 18" descr="Εγχειρίδιο τακτικής και στρατηγικής με συμπαγές γέμισμα">
            <a:extLst>
              <a:ext uri="{FF2B5EF4-FFF2-40B4-BE49-F238E27FC236}">
                <a16:creationId xmlns:a16="http://schemas.microsoft.com/office/drawing/2014/main" id="{F7CDFDDB-E894-13EA-2978-BFFC0480236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779597" y="4022411"/>
            <a:ext cx="385348" cy="385348"/>
          </a:xfrm>
          <a:prstGeom prst="rect">
            <a:avLst/>
          </a:prstGeom>
        </p:spPr>
      </p:pic>
      <p:cxnSp>
        <p:nvCxnSpPr>
          <p:cNvPr id="7" name="Ευθύγραμμο βέλος σύνδεσης 6">
            <a:extLst>
              <a:ext uri="{FF2B5EF4-FFF2-40B4-BE49-F238E27FC236}">
                <a16:creationId xmlns:a16="http://schemas.microsoft.com/office/drawing/2014/main" id="{FCDEB3C4-21AA-5928-072A-39FA68E58494}"/>
              </a:ext>
            </a:extLst>
          </p:cNvPr>
          <p:cNvCxnSpPr/>
          <p:nvPr/>
        </p:nvCxnSpPr>
        <p:spPr>
          <a:xfrm>
            <a:off x="9252642" y="5441133"/>
            <a:ext cx="470780" cy="4700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Ευθύγραμμο βέλος σύνδεσης 9">
            <a:extLst>
              <a:ext uri="{FF2B5EF4-FFF2-40B4-BE49-F238E27FC236}">
                <a16:creationId xmlns:a16="http://schemas.microsoft.com/office/drawing/2014/main" id="{CF9C4BC7-6C50-2DAC-6B50-ED0CB9841DB8}"/>
              </a:ext>
            </a:extLst>
          </p:cNvPr>
          <p:cNvCxnSpPr/>
          <p:nvPr/>
        </p:nvCxnSpPr>
        <p:spPr>
          <a:xfrm flipH="1">
            <a:off x="4753069" y="5395865"/>
            <a:ext cx="271604" cy="5794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C74D65E1-22E3-01EC-E003-C9201362FE62}"/>
              </a:ext>
            </a:extLst>
          </p:cNvPr>
          <p:cNvSpPr txBox="1"/>
          <p:nvPr/>
        </p:nvSpPr>
        <p:spPr>
          <a:xfrm>
            <a:off x="9080625" y="5911222"/>
            <a:ext cx="2423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Recommended allocation (MS = 22) </a:t>
            </a:r>
            <a:endParaRPr lang="el-GR" dirty="0">
              <a:solidFill>
                <a:srgbClr val="00B0F0"/>
              </a:solidFill>
            </a:endParaRPr>
          </a:p>
        </p:txBody>
      </p:sp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EDA22257-9A3D-96F6-FEC8-029F47AC9043}"/>
              </a:ext>
            </a:extLst>
          </p:cNvPr>
          <p:cNvSpPr/>
          <p:nvPr/>
        </p:nvSpPr>
        <p:spPr>
          <a:xfrm>
            <a:off x="3249357" y="5935616"/>
            <a:ext cx="262634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Optimal allocation (MS = 6)</a:t>
            </a:r>
            <a:endParaRPr lang="el-GR" sz="2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5" name="Οβάλ 4">
            <a:extLst>
              <a:ext uri="{FF2B5EF4-FFF2-40B4-BE49-F238E27FC236}">
                <a16:creationId xmlns:a16="http://schemas.microsoft.com/office/drawing/2014/main" id="{19BAC7BA-F344-EACD-990E-61C668DEC40C}"/>
              </a:ext>
            </a:extLst>
          </p:cNvPr>
          <p:cNvSpPr/>
          <p:nvPr/>
        </p:nvSpPr>
        <p:spPr>
          <a:xfrm>
            <a:off x="4463358" y="4801254"/>
            <a:ext cx="579422" cy="30585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8" name="Οβάλ 7">
            <a:extLst>
              <a:ext uri="{FF2B5EF4-FFF2-40B4-BE49-F238E27FC236}">
                <a16:creationId xmlns:a16="http://schemas.microsoft.com/office/drawing/2014/main" id="{E05CE34A-3147-EDD2-826C-9A035B68D25A}"/>
              </a:ext>
            </a:extLst>
          </p:cNvPr>
          <p:cNvSpPr/>
          <p:nvPr/>
        </p:nvSpPr>
        <p:spPr>
          <a:xfrm>
            <a:off x="6086946" y="4437739"/>
            <a:ext cx="579422" cy="30585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4" name="Οβάλ 13">
            <a:extLst>
              <a:ext uri="{FF2B5EF4-FFF2-40B4-BE49-F238E27FC236}">
                <a16:creationId xmlns:a16="http://schemas.microsoft.com/office/drawing/2014/main" id="{E5597182-3BEC-1B9D-3541-EE3F554FB7AD}"/>
              </a:ext>
            </a:extLst>
          </p:cNvPr>
          <p:cNvSpPr/>
          <p:nvPr/>
        </p:nvSpPr>
        <p:spPr>
          <a:xfrm>
            <a:off x="7682560" y="5196343"/>
            <a:ext cx="579422" cy="30585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18" name="Οβάλ 17">
            <a:extLst>
              <a:ext uri="{FF2B5EF4-FFF2-40B4-BE49-F238E27FC236}">
                <a16:creationId xmlns:a16="http://schemas.microsoft.com/office/drawing/2014/main" id="{96DDEF36-9E71-7AC3-FBDB-AEE89D7479F6}"/>
              </a:ext>
            </a:extLst>
          </p:cNvPr>
          <p:cNvSpPr/>
          <p:nvPr/>
        </p:nvSpPr>
        <p:spPr>
          <a:xfrm>
            <a:off x="9294547" y="5178332"/>
            <a:ext cx="579422" cy="305850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8FD41D-84A9-D599-0516-F828D7A1ACE2}"/>
              </a:ext>
            </a:extLst>
          </p:cNvPr>
          <p:cNvSpPr txBox="1"/>
          <p:nvPr/>
        </p:nvSpPr>
        <p:spPr>
          <a:xfrm>
            <a:off x="9978174" y="3574893"/>
            <a:ext cx="194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Weighted VCG MS = 13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8534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5" grpId="0" animBg="1"/>
      <p:bldP spid="8" grpId="0" animBg="1"/>
      <p:bldP spid="14" grpId="0" animBg="1"/>
      <p:bldP spid="18" grpId="0" animBg="1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7C72C45-B518-0FC7-B5A7-414B1A2CD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Optimality among weighted-VCG</a:t>
            </a:r>
            <a:endParaRPr lang="el-G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578EB74A-5BAF-E053-67D1-08175ACB3DC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937442" y="1905000"/>
                <a:ext cx="9567170" cy="4136743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Mechanism is </a:t>
                </a:r>
                <a14:m>
                  <m:oMath xmlns:m="http://schemas.openxmlformats.org/officeDocument/2006/math">
                    <m:r>
                      <a:rPr lang="el-GR" sz="2400" i="1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400" dirty="0"/>
                  <a:t>-consistent,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l-GR" sz="2400" b="0" i="1" smtClean="0">
                        <a:latin typeface="Cambria Math" panose="02040503050406030204" pitchFamily="18" charset="0"/>
                      </a:rPr>
                      <m:t>𝛽</m:t>
                    </m:r>
                  </m:oMath>
                </a14:m>
                <a:r>
                  <a:rPr lang="en-US" sz="2400" dirty="0"/>
                  <a:t>-robust</a:t>
                </a:r>
                <a:r>
                  <a:rPr lang="el-GR" sz="2400" dirty="0"/>
                  <a:t>, </a:t>
                </a:r>
                <a14:m>
                  <m:oMath xmlns:m="http://schemas.openxmlformats.org/officeDocument/2006/math">
                    <m:r>
                      <a:rPr lang="el-GR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2</m:t>
                    </m:r>
                    <m:r>
                      <a:rPr lang="el-G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l-GR" sz="2400" i="1">
                        <a:latin typeface="Cambria Math" panose="02040503050406030204" pitchFamily="18" charset="0"/>
                      </a:rPr>
                      <m:t>𝛽</m:t>
                    </m:r>
                    <m:r>
                      <a:rPr lang="el-GR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𝑛</m:t>
                    </m:r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VCG is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-approximate</a:t>
                </a:r>
              </a:p>
              <a:p>
                <a:r>
                  <a:rPr lang="en-US" sz="2400" dirty="0"/>
                  <a:t>Plus, we apply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US" sz="2400" dirty="0"/>
                  <a:t> weights…</a:t>
                </a:r>
              </a:p>
              <a:p>
                <a:r>
                  <a:rPr lang="en-US" sz="2400" dirty="0"/>
                  <a:t>We prove that this consistency-robustness trade-off is </a:t>
                </a:r>
                <a:r>
                  <a:rPr lang="en-US" sz="2400" dirty="0">
                    <a:solidFill>
                      <a:srgbClr val="FF0000"/>
                    </a:solidFill>
                  </a:rPr>
                  <a:t>optimal</a:t>
                </a:r>
                <a:r>
                  <a:rPr lang="en-US" sz="2400" dirty="0"/>
                  <a:t> among </a:t>
                </a:r>
                <a:r>
                  <a:rPr 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weighted VCG </a:t>
                </a:r>
                <a:r>
                  <a:rPr lang="en-US" sz="2400" dirty="0"/>
                  <a:t>mechanisms</a:t>
                </a:r>
                <a:endParaRPr lang="el-GR" sz="2400" dirty="0"/>
              </a:p>
            </p:txBody>
          </p:sp>
        </mc:Choice>
        <mc:Fallback xmlns="">
          <p:sp>
            <p:nvSpPr>
              <p:cNvPr id="3" name="Θέση περιεχομένου 2">
                <a:extLst>
                  <a:ext uri="{FF2B5EF4-FFF2-40B4-BE49-F238E27FC236}">
                    <a16:creationId xmlns:a16="http://schemas.microsoft.com/office/drawing/2014/main" id="{578EB74A-5BAF-E053-67D1-08175ACB3DC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37442" y="1905000"/>
                <a:ext cx="9567170" cy="4136743"/>
              </a:xfrm>
              <a:blipFill>
                <a:blip r:embed="rId2"/>
                <a:stretch>
                  <a:fillRect l="-892" t="-1180" r="-382"/>
                </a:stretch>
              </a:blipFill>
            </p:spPr>
            <p:txBody>
              <a:bodyPr/>
              <a:lstStyle/>
              <a:p>
                <a:r>
                  <a:rPr lang="el-G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1736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10C46AB-E0A2-2770-C11E-0ECE20600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D239631-6F25-7CFE-D44D-18EF0CC0F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91762" y="1747319"/>
            <a:ext cx="9512850" cy="4163903"/>
          </a:xfrm>
        </p:spPr>
        <p:txBody>
          <a:bodyPr>
            <a:normAutofit/>
          </a:bodyPr>
          <a:lstStyle/>
          <a:p>
            <a:r>
              <a:rPr lang="en-US" sz="2800" dirty="0"/>
              <a:t>Unified model</a:t>
            </a:r>
          </a:p>
          <a:p>
            <a:r>
              <a:rPr lang="en-US" sz="2800" dirty="0"/>
              <a:t>Quality of recommendation:</a:t>
            </a:r>
          </a:p>
          <a:p>
            <a:pPr lvl="1"/>
            <a:r>
              <a:rPr lang="en-US" sz="2600" dirty="0"/>
              <a:t> wide range of application</a:t>
            </a:r>
          </a:p>
          <a:p>
            <a:pPr lvl="1"/>
            <a:r>
              <a:rPr lang="en-US" sz="2800" dirty="0"/>
              <a:t>avoids overly pessimistic guarantees</a:t>
            </a:r>
          </a:p>
          <a:p>
            <a:r>
              <a:rPr lang="en-US" sz="2800" dirty="0">
                <a:solidFill>
                  <a:srgbClr val="00B0F0"/>
                </a:solidFill>
              </a:rPr>
              <a:t>Natural</a:t>
            </a:r>
            <a:r>
              <a:rPr lang="en-US" sz="2800" dirty="0"/>
              <a:t> + </a:t>
            </a:r>
            <a:r>
              <a:rPr lang="en-US" sz="2800" dirty="0">
                <a:solidFill>
                  <a:srgbClr val="FF0000"/>
                </a:solidFill>
              </a:rPr>
              <a:t>optimal</a:t>
            </a:r>
            <a:r>
              <a:rPr lang="en-US" sz="2800" dirty="0"/>
              <a:t> mechanisms</a:t>
            </a:r>
          </a:p>
          <a:p>
            <a:pPr lvl="1"/>
            <a:r>
              <a:rPr lang="en-US" sz="2400" dirty="0"/>
              <a:t>Plug-and-play fashion, e.g. MIR mechanisms</a:t>
            </a:r>
          </a:p>
        </p:txBody>
      </p:sp>
    </p:spTree>
    <p:extLst>
      <p:ext uri="{BB962C8B-B14F-4D97-AF65-F5344CB8AC3E}">
        <p14:creationId xmlns:p14="http://schemas.microsoft.com/office/powerpoint/2010/main" val="604775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2CB5E2A-90FE-7FB7-1949-E33866B9D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Directions</a:t>
            </a:r>
            <a:endParaRPr lang="el-GR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9DF6EAC-1025-D908-8CE2-D14BB9D87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6495" y="2027976"/>
            <a:ext cx="9558117" cy="3883246"/>
          </a:xfrm>
        </p:spPr>
        <p:txBody>
          <a:bodyPr/>
          <a:lstStyle/>
          <a:p>
            <a:r>
              <a:rPr lang="en-US" sz="2400" dirty="0"/>
              <a:t>Apply on other mechanism design problems</a:t>
            </a:r>
          </a:p>
          <a:p>
            <a:r>
              <a:rPr lang="en-US" sz="2400" dirty="0"/>
              <a:t>Prove optimality among all mechanisms in scheduling (not just weighted VCG) and combinatorial auctions</a:t>
            </a:r>
          </a:p>
          <a:p>
            <a:r>
              <a:rPr lang="en-US" sz="2400" dirty="0"/>
              <a:t>Input – Output prediction trade-off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356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Θρόισμα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1002</TotalTime>
  <Words>751</Words>
  <Application>Microsoft Office PowerPoint</Application>
  <PresentationFormat>Ευρεία οθόνη</PresentationFormat>
  <Paragraphs>171</Paragraphs>
  <Slides>15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5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15</vt:i4>
      </vt:variant>
    </vt:vector>
  </HeadingPairs>
  <TitlesOfParts>
    <vt:vector size="21" baseType="lpstr">
      <vt:lpstr>Arial</vt:lpstr>
      <vt:lpstr>Cambria Math</vt:lpstr>
      <vt:lpstr>Century Gothic</vt:lpstr>
      <vt:lpstr>Wingdings</vt:lpstr>
      <vt:lpstr>Wingdings 3</vt:lpstr>
      <vt:lpstr>Θρόισμα</vt:lpstr>
      <vt:lpstr>Mechanism design augmented with output advice</vt:lpstr>
      <vt:lpstr>Learning Augmented Framework</vt:lpstr>
      <vt:lpstr>Mechanism Design with Predictions</vt:lpstr>
      <vt:lpstr>Our Model</vt:lpstr>
      <vt:lpstr>Our Contribution</vt:lpstr>
      <vt:lpstr>Facility Location</vt:lpstr>
      <vt:lpstr>Warm up 1: House Allocation</vt:lpstr>
      <vt:lpstr>Warm up 2: Combinatorial Auctions</vt:lpstr>
      <vt:lpstr>Scheduling</vt:lpstr>
      <vt:lpstr>Scheduling</vt:lpstr>
      <vt:lpstr>Scheduling</vt:lpstr>
      <vt:lpstr>Scheduling</vt:lpstr>
      <vt:lpstr>Optimality among weighted-VCG</vt:lpstr>
      <vt:lpstr>Conclusions</vt:lpstr>
      <vt:lpstr>Future Directions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IOANNIS VLAHOS</dc:creator>
  <cp:lastModifiedBy>IOANNIS VLAHOS</cp:lastModifiedBy>
  <cp:revision>67</cp:revision>
  <dcterms:created xsi:type="dcterms:W3CDTF">2024-08-26T18:34:31Z</dcterms:created>
  <dcterms:modified xsi:type="dcterms:W3CDTF">2024-08-28T09:13:35Z</dcterms:modified>
</cp:coreProperties>
</file>